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3.xml" ContentType="application/vnd.openxmlformats-officedocument.theme+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4.xml" ContentType="application/vnd.openxmlformats-officedocument.theme+xml"/>
  <Override PartName="/ppt/slideLayouts/slideLayout9.xml" ContentType="application/vnd.openxmlformats-officedocument.presentationml.slideLayout+xml"/>
  <Override PartName="/ppt/theme/theme5.xml" ContentType="application/vnd.openxmlformats-officedocument.theme+xml"/>
  <Override PartName="/ppt/slideLayouts/slideLayout10.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9" r:id="rId1"/>
    <p:sldMasterId id="2147483837" r:id="rId2"/>
    <p:sldMasterId id="2147483846" r:id="rId3"/>
    <p:sldMasterId id="2147483858" r:id="rId4"/>
    <p:sldMasterId id="2147483902" r:id="rId5"/>
    <p:sldMasterId id="2147483881" r:id="rId6"/>
  </p:sldMasterIdLst>
  <p:notesMasterIdLst>
    <p:notesMasterId r:id="rId59"/>
  </p:notesMasterIdLst>
  <p:handoutMasterIdLst>
    <p:handoutMasterId r:id="rId60"/>
  </p:handoutMasterIdLst>
  <p:sldIdLst>
    <p:sldId id="1779" r:id="rId7"/>
    <p:sldId id="739" r:id="rId8"/>
    <p:sldId id="1798" r:id="rId9"/>
    <p:sldId id="1972" r:id="rId10"/>
    <p:sldId id="1799" r:id="rId11"/>
    <p:sldId id="1785" r:id="rId12"/>
    <p:sldId id="1786" r:id="rId13"/>
    <p:sldId id="1789" r:id="rId14"/>
    <p:sldId id="735" r:id="rId15"/>
    <p:sldId id="736" r:id="rId16"/>
    <p:sldId id="1787" r:id="rId17"/>
    <p:sldId id="737" r:id="rId18"/>
    <p:sldId id="738" r:id="rId19"/>
    <p:sldId id="1797" r:id="rId20"/>
    <p:sldId id="1975" r:id="rId21"/>
    <p:sldId id="1795" r:id="rId22"/>
    <p:sldId id="1988" r:id="rId23"/>
    <p:sldId id="1989" r:id="rId24"/>
    <p:sldId id="1990" r:id="rId25"/>
    <p:sldId id="1991" r:id="rId26"/>
    <p:sldId id="1992" r:id="rId27"/>
    <p:sldId id="1993" r:id="rId28"/>
    <p:sldId id="1994" r:id="rId29"/>
    <p:sldId id="1995" r:id="rId30"/>
    <p:sldId id="1996" r:id="rId31"/>
    <p:sldId id="1998" r:id="rId32"/>
    <p:sldId id="1999" r:id="rId33"/>
    <p:sldId id="1973" r:id="rId34"/>
    <p:sldId id="1983" r:id="rId35"/>
    <p:sldId id="1794" r:id="rId36"/>
    <p:sldId id="1986" r:id="rId37"/>
    <p:sldId id="1984" r:id="rId38"/>
    <p:sldId id="1985" r:id="rId39"/>
    <p:sldId id="1974" r:id="rId40"/>
    <p:sldId id="1976" r:id="rId41"/>
    <p:sldId id="1978" r:id="rId42"/>
    <p:sldId id="1979" r:id="rId43"/>
    <p:sldId id="1980" r:id="rId44"/>
    <p:sldId id="1981" r:id="rId45"/>
    <p:sldId id="1982" r:id="rId46"/>
    <p:sldId id="1987" r:id="rId47"/>
    <p:sldId id="1977" r:id="rId48"/>
    <p:sldId id="1790" r:id="rId49"/>
    <p:sldId id="1792" r:id="rId50"/>
    <p:sldId id="1784" r:id="rId51"/>
    <p:sldId id="1783" r:id="rId52"/>
    <p:sldId id="1781" r:id="rId53"/>
    <p:sldId id="1782" r:id="rId54"/>
    <p:sldId id="1796" r:id="rId55"/>
    <p:sldId id="1788" r:id="rId56"/>
    <p:sldId id="1780" r:id="rId57"/>
    <p:sldId id="680" r:id="rId58"/>
  </p:sldIdLst>
  <p:sldSz cx="12196763" cy="6858000"/>
  <p:notesSz cx="6805613" cy="9939338"/>
  <p:custDataLst>
    <p:tags r:id="rId61"/>
  </p:custDataLst>
  <p:defaultTex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609676" algn="l" rtl="0" fontAlgn="base">
      <a:spcBef>
        <a:spcPct val="0"/>
      </a:spcBef>
      <a:spcAft>
        <a:spcPct val="0"/>
      </a:spcAft>
      <a:defRPr kern="1200">
        <a:solidFill>
          <a:schemeClr val="tx1"/>
        </a:solidFill>
        <a:latin typeface="Calibri" pitchFamily="34" charset="0"/>
        <a:ea typeface="宋体" pitchFamily="2" charset="-122"/>
        <a:cs typeface="+mn-cs"/>
      </a:defRPr>
    </a:lvl2pPr>
    <a:lvl3pPr marL="1219352" algn="l" rtl="0" fontAlgn="base">
      <a:spcBef>
        <a:spcPct val="0"/>
      </a:spcBef>
      <a:spcAft>
        <a:spcPct val="0"/>
      </a:spcAft>
      <a:defRPr kern="1200">
        <a:solidFill>
          <a:schemeClr val="tx1"/>
        </a:solidFill>
        <a:latin typeface="Calibri" pitchFamily="34" charset="0"/>
        <a:ea typeface="宋体" pitchFamily="2" charset="-122"/>
        <a:cs typeface="+mn-cs"/>
      </a:defRPr>
    </a:lvl3pPr>
    <a:lvl4pPr marL="1829029" algn="l" rtl="0" fontAlgn="base">
      <a:spcBef>
        <a:spcPct val="0"/>
      </a:spcBef>
      <a:spcAft>
        <a:spcPct val="0"/>
      </a:spcAft>
      <a:defRPr kern="1200">
        <a:solidFill>
          <a:schemeClr val="tx1"/>
        </a:solidFill>
        <a:latin typeface="Calibri" pitchFamily="34" charset="0"/>
        <a:ea typeface="宋体" pitchFamily="2" charset="-122"/>
        <a:cs typeface="+mn-cs"/>
      </a:defRPr>
    </a:lvl4pPr>
    <a:lvl5pPr marL="2438705" algn="l" rtl="0" fontAlgn="base">
      <a:spcBef>
        <a:spcPct val="0"/>
      </a:spcBef>
      <a:spcAft>
        <a:spcPct val="0"/>
      </a:spcAft>
      <a:defRPr kern="1200">
        <a:solidFill>
          <a:schemeClr val="tx1"/>
        </a:solidFill>
        <a:latin typeface="Calibri" pitchFamily="34" charset="0"/>
        <a:ea typeface="宋体" pitchFamily="2" charset="-122"/>
        <a:cs typeface="+mn-cs"/>
      </a:defRPr>
    </a:lvl5pPr>
    <a:lvl6pPr marL="3048381" algn="l" defTabSz="1219352" rtl="0" eaLnBrk="1" latinLnBrk="0" hangingPunct="1">
      <a:defRPr kern="1200">
        <a:solidFill>
          <a:schemeClr val="tx1"/>
        </a:solidFill>
        <a:latin typeface="Calibri" pitchFamily="34" charset="0"/>
        <a:ea typeface="宋体" pitchFamily="2" charset="-122"/>
        <a:cs typeface="+mn-cs"/>
      </a:defRPr>
    </a:lvl6pPr>
    <a:lvl7pPr marL="3658057" algn="l" defTabSz="1219352" rtl="0" eaLnBrk="1" latinLnBrk="0" hangingPunct="1">
      <a:defRPr kern="1200">
        <a:solidFill>
          <a:schemeClr val="tx1"/>
        </a:solidFill>
        <a:latin typeface="Calibri" pitchFamily="34" charset="0"/>
        <a:ea typeface="宋体" pitchFamily="2" charset="-122"/>
        <a:cs typeface="+mn-cs"/>
      </a:defRPr>
    </a:lvl7pPr>
    <a:lvl8pPr marL="4267733" algn="l" defTabSz="1219352" rtl="0" eaLnBrk="1" latinLnBrk="0" hangingPunct="1">
      <a:defRPr kern="1200">
        <a:solidFill>
          <a:schemeClr val="tx1"/>
        </a:solidFill>
        <a:latin typeface="Calibri" pitchFamily="34" charset="0"/>
        <a:ea typeface="宋体" pitchFamily="2" charset="-122"/>
        <a:cs typeface="+mn-cs"/>
      </a:defRPr>
    </a:lvl8pPr>
    <a:lvl9pPr marL="4877410" algn="l" defTabSz="1219352" rtl="0" eaLnBrk="1" latinLnBrk="0" hangingPunct="1">
      <a:defRPr kern="1200">
        <a:solidFill>
          <a:schemeClr val="tx1"/>
        </a:solidFill>
        <a:latin typeface="Calibri" pitchFamily="34" charset="0"/>
        <a:ea typeface="宋体" pitchFamily="2" charset="-122"/>
        <a:cs typeface="+mn-cs"/>
      </a:defRPr>
    </a:lvl9pPr>
  </p:defaultTextStyle>
  <p:extLst>
    <p:ext uri="{EFAFB233-063F-42B5-8137-9DF3F51BA10A}">
      <p15:sldGuideLst xmlns:p15="http://schemas.microsoft.com/office/powerpoint/2012/main">
        <p15:guide id="1" orient="horz" pos="407" userDrawn="1">
          <p15:clr>
            <a:srgbClr val="A4A3A4"/>
          </p15:clr>
        </p15:guide>
        <p15:guide id="2" orient="horz" pos="708" userDrawn="1">
          <p15:clr>
            <a:srgbClr val="A4A3A4"/>
          </p15:clr>
        </p15:guide>
        <p15:guide id="3" orient="horz" pos="829" userDrawn="1">
          <p15:clr>
            <a:srgbClr val="A4A3A4"/>
          </p15:clr>
        </p15:guide>
        <p15:guide id="4" orient="horz" pos="2824" userDrawn="1">
          <p15:clr>
            <a:srgbClr val="A4A3A4"/>
          </p15:clr>
        </p15:guide>
        <p15:guide id="5" orient="horz" pos="3973" userDrawn="1">
          <p15:clr>
            <a:srgbClr val="A4A3A4"/>
          </p15:clr>
        </p15:guide>
        <p15:guide id="6" pos="7048" userDrawn="1">
          <p15:clr>
            <a:srgbClr val="A4A3A4"/>
          </p15:clr>
        </p15:guide>
        <p15:guide id="7" pos="635" userDrawn="1">
          <p15:clr>
            <a:srgbClr val="A4A3A4"/>
          </p15:clr>
        </p15:guide>
      </p15:sldGuideLst>
    </p:ext>
    <p:ext uri="{2D200454-40CA-4A62-9FC3-DE9A4176ACB9}">
      <p15:notesGuideLst xmlns:p15="http://schemas.microsoft.com/office/powerpoint/2012/main">
        <p15:guide id="1" orient="horz" pos="3131">
          <p15:clr>
            <a:srgbClr val="A4A3A4"/>
          </p15:clr>
        </p15:guide>
        <p15:guide id="2" pos="214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59595A"/>
    <a:srgbClr val="374154"/>
    <a:srgbClr val="00FA00"/>
    <a:srgbClr val="FFFFFF"/>
    <a:srgbClr val="6FC4F7"/>
    <a:srgbClr val="FFC000"/>
    <a:srgbClr val="F78898"/>
    <a:srgbClr val="34393C"/>
    <a:srgbClr val="384056"/>
    <a:srgbClr val="0078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0A1B5D5-9B99-4C35-A422-299274C87663}" styleName="中度样式 1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38B1855-1B75-4FBE-930C-398BA8C253C6}" styleName="主题样式 2 - 强调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AF606853-7671-496A-8E4F-DF71F8EC918B}" styleName="深色样式 1 - 强调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浅色样式 1 - 强调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浅色样式 1 - 强调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27102A9-8310-4765-A935-A1911B00CA55}" styleName="浅色样式 1 - 强调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F2DE63D5-997A-4646-A377-4702673A728D}" styleName="浅色样式 2 - 强调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8799B23B-EC83-4686-B30A-512413B5E67A}" styleName="浅色样式 3 - 强调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1FECB4D8-DB02-4DC6-A0A2-4F2EBAE1DC90}" styleName="中度样式 1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561" autoAdjust="0"/>
    <p:restoredTop sz="96291" autoAdjust="0"/>
  </p:normalViewPr>
  <p:slideViewPr>
    <p:cSldViewPr showGuides="1">
      <p:cViewPr varScale="1">
        <p:scale>
          <a:sx n="116" d="100"/>
          <a:sy n="116" d="100"/>
        </p:scale>
        <p:origin x="208" y="328"/>
      </p:cViewPr>
      <p:guideLst>
        <p:guide orient="horz" pos="407"/>
        <p:guide orient="horz" pos="708"/>
        <p:guide orient="horz" pos="829"/>
        <p:guide orient="horz" pos="2824"/>
        <p:guide orient="horz" pos="3973"/>
        <p:guide pos="7048"/>
        <p:guide pos="635"/>
      </p:guideLst>
    </p:cSldViewPr>
  </p:slideViewPr>
  <p:notesTextViewPr>
    <p:cViewPr>
      <p:scale>
        <a:sx n="1" d="1"/>
        <a:sy n="1" d="1"/>
      </p:scale>
      <p:origin x="0" y="0"/>
    </p:cViewPr>
  </p:notesTextViewPr>
  <p:sorterViewPr>
    <p:cViewPr>
      <p:scale>
        <a:sx n="100" d="100"/>
        <a:sy n="100" d="100"/>
      </p:scale>
      <p:origin x="0" y="0"/>
    </p:cViewPr>
  </p:sorterViewPr>
  <p:notesViewPr>
    <p:cSldViewPr showGuides="1">
      <p:cViewPr varScale="1">
        <p:scale>
          <a:sx n="88" d="100"/>
          <a:sy n="88" d="100"/>
        </p:scale>
        <p:origin x="3888" y="192"/>
      </p:cViewPr>
      <p:guideLst>
        <p:guide orient="horz" pos="3131"/>
        <p:guide pos="2144"/>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slide" Target="slides/slide49.xml"/><Relationship Id="rId63" Type="http://schemas.openxmlformats.org/officeDocument/2006/relationships/viewProps" Target="viewProps.xml"/><Relationship Id="rId7" Type="http://schemas.openxmlformats.org/officeDocument/2006/relationships/slide" Target="slides/slide1.xml"/><Relationship Id="rId2" Type="http://schemas.openxmlformats.org/officeDocument/2006/relationships/slideMaster" Target="slideMasters/slideMaster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5" Type="http://schemas.openxmlformats.org/officeDocument/2006/relationships/slideMaster" Target="slideMasters/slideMaster5.xml"/><Relationship Id="rId61" Type="http://schemas.openxmlformats.org/officeDocument/2006/relationships/tags" Target="tags/tag1.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theme" Target="theme/theme1.xml"/><Relationship Id="rId8" Type="http://schemas.openxmlformats.org/officeDocument/2006/relationships/slide" Target="slides/slide2.xml"/><Relationship Id="rId51" Type="http://schemas.openxmlformats.org/officeDocument/2006/relationships/slide" Target="slides/slide45.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notesMaster" Target="notesMasters/notesMaster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handoutMaster" Target="handoutMasters/handoutMaster1.xml"/><Relationship Id="rId65"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7330" name="Rectangle 2"/>
          <p:cNvSpPr>
            <a:spLocks noGrp="1" noChangeArrowheads="1"/>
          </p:cNvSpPr>
          <p:nvPr>
            <p:ph type="hdr" sz="quarter"/>
          </p:nvPr>
        </p:nvSpPr>
        <p:spPr bwMode="auto">
          <a:xfrm>
            <a:off x="0" y="0"/>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200">
                <a:ea typeface="宋体" pitchFamily="2" charset="-122"/>
              </a:defRPr>
            </a:lvl1pPr>
          </a:lstStyle>
          <a:p>
            <a:pPr>
              <a:defRPr/>
            </a:pPr>
            <a:endParaRPr lang="zh-CN" altLang="en-US"/>
          </a:p>
        </p:txBody>
      </p:sp>
      <p:sp>
        <p:nvSpPr>
          <p:cNvPr id="227332" name="Rectangle 4"/>
          <p:cNvSpPr>
            <a:spLocks noGrp="1" noChangeArrowheads="1"/>
          </p:cNvSpPr>
          <p:nvPr>
            <p:ph type="ftr" sz="quarter" idx="2"/>
          </p:nvPr>
        </p:nvSpPr>
        <p:spPr bwMode="auto">
          <a:xfrm>
            <a:off x="0"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0" hangingPunct="0">
              <a:defRPr sz="1200">
                <a:ea typeface="宋体" pitchFamily="2" charset="-122"/>
              </a:defRPr>
            </a:lvl1pPr>
          </a:lstStyle>
          <a:p>
            <a:pPr>
              <a:defRPr/>
            </a:pPr>
            <a:endParaRPr lang="en-US" altLang="zh-CN"/>
          </a:p>
        </p:txBody>
      </p:sp>
      <p:sp>
        <p:nvSpPr>
          <p:cNvPr id="227333" name="Rectangle 5"/>
          <p:cNvSpPr>
            <a:spLocks noGrp="1" noChangeArrowheads="1"/>
          </p:cNvSpPr>
          <p:nvPr>
            <p:ph type="sldNum" sz="quarter" idx="3"/>
          </p:nvPr>
        </p:nvSpPr>
        <p:spPr bwMode="auto">
          <a:xfrm>
            <a:off x="3854939"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0" hangingPunct="0">
              <a:defRPr sz="1200">
                <a:ea typeface="宋体" pitchFamily="2" charset="-122"/>
              </a:defRPr>
            </a:lvl1pPr>
          </a:lstStyle>
          <a:p>
            <a:pPr>
              <a:defRPr/>
            </a:pPr>
            <a:fld id="{4B569440-9C1A-4A13-B530-46C3A9E17375}" type="slidenum">
              <a:rPr lang="zh-CN" altLang="en-US"/>
              <a:pPr>
                <a:defRPr/>
              </a:pPr>
              <a:t>‹#›</a:t>
            </a:fld>
            <a:endParaRPr lang="en-US" altLang="zh-CN"/>
          </a:p>
        </p:txBody>
      </p:sp>
    </p:spTree>
    <p:extLst>
      <p:ext uri="{BB962C8B-B14F-4D97-AF65-F5344CB8AC3E}">
        <p14:creationId xmlns:p14="http://schemas.microsoft.com/office/powerpoint/2010/main" val="941739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9099" cy="496967"/>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54939" y="0"/>
            <a:ext cx="2949099" cy="496967"/>
          </a:xfrm>
          <a:prstGeom prst="rect">
            <a:avLst/>
          </a:prstGeom>
        </p:spPr>
        <p:txBody>
          <a:bodyPr vert="horz" lIns="91440" tIns="45720" rIns="91440" bIns="45720" rtlCol="0"/>
          <a:lstStyle>
            <a:lvl1pPr algn="r">
              <a:defRPr sz="1200"/>
            </a:lvl1pPr>
          </a:lstStyle>
          <a:p>
            <a:fld id="{C45443A1-D8F2-48CD-A659-3CEDBA8DF541}" type="datetimeFigureOut">
              <a:rPr lang="zh-CN" altLang="en-US" smtClean="0"/>
              <a:pPr/>
              <a:t>2022/12/10</a:t>
            </a:fld>
            <a:endParaRPr lang="zh-CN" altLang="en-US"/>
          </a:p>
        </p:txBody>
      </p:sp>
      <p:sp>
        <p:nvSpPr>
          <p:cNvPr id="4" name="幻灯片图像占位符 3"/>
          <p:cNvSpPr>
            <a:spLocks noGrp="1" noRot="1" noChangeAspect="1"/>
          </p:cNvSpPr>
          <p:nvPr>
            <p:ph type="sldImg" idx="2"/>
          </p:nvPr>
        </p:nvSpPr>
        <p:spPr>
          <a:xfrm>
            <a:off x="90488" y="746125"/>
            <a:ext cx="6624637" cy="3725863"/>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0562" y="4721186"/>
            <a:ext cx="5444490" cy="447270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440646"/>
            <a:ext cx="2949099" cy="49696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54939" y="9440646"/>
            <a:ext cx="2949099" cy="496967"/>
          </a:xfrm>
          <a:prstGeom prst="rect">
            <a:avLst/>
          </a:prstGeom>
        </p:spPr>
        <p:txBody>
          <a:bodyPr vert="horz" lIns="91440" tIns="45720" rIns="91440" bIns="45720" rtlCol="0" anchor="b"/>
          <a:lstStyle>
            <a:lvl1pPr algn="r">
              <a:defRPr sz="1200"/>
            </a:lvl1pPr>
          </a:lstStyle>
          <a:p>
            <a:fld id="{5DFA3554-790F-44C9-BFAE-3E6D5D7BE10A}" type="slidenum">
              <a:rPr lang="zh-CN" altLang="en-US" smtClean="0"/>
              <a:pPr/>
              <a:t>‹#›</a:t>
            </a:fld>
            <a:endParaRPr lang="zh-CN" altLang="en-US"/>
          </a:p>
        </p:txBody>
      </p:sp>
    </p:spTree>
    <p:extLst>
      <p:ext uri="{BB962C8B-B14F-4D97-AF65-F5344CB8AC3E}">
        <p14:creationId xmlns:p14="http://schemas.microsoft.com/office/powerpoint/2010/main" val="1407357595"/>
      </p:ext>
    </p:extLst>
  </p:cSld>
  <p:clrMap bg1="lt1" tx1="dk1" bg2="lt2" tx2="dk2" accent1="accent1" accent2="accent2" accent3="accent3" accent4="accent4" accent5="accent5" accent6="accent6" hlink="hlink" folHlink="folHlink"/>
  <p:notesStyle>
    <a:lvl1pPr marL="0" algn="l" defTabSz="1219352" rtl="0" eaLnBrk="1" latinLnBrk="0" hangingPunct="1">
      <a:defRPr sz="1600" kern="1200">
        <a:solidFill>
          <a:schemeClr val="tx1"/>
        </a:solidFill>
        <a:latin typeface="+mn-lt"/>
        <a:ea typeface="+mn-ea"/>
        <a:cs typeface="+mn-cs"/>
      </a:defRPr>
    </a:lvl1pPr>
    <a:lvl2pPr marL="609676" algn="l" defTabSz="1219352" rtl="0" eaLnBrk="1" latinLnBrk="0" hangingPunct="1">
      <a:defRPr sz="1600" kern="1200">
        <a:solidFill>
          <a:schemeClr val="tx1"/>
        </a:solidFill>
        <a:latin typeface="+mn-lt"/>
        <a:ea typeface="+mn-ea"/>
        <a:cs typeface="+mn-cs"/>
      </a:defRPr>
    </a:lvl2pPr>
    <a:lvl3pPr marL="1219352" algn="l" defTabSz="1219352" rtl="0" eaLnBrk="1" latinLnBrk="0" hangingPunct="1">
      <a:defRPr sz="1600" kern="1200">
        <a:solidFill>
          <a:schemeClr val="tx1"/>
        </a:solidFill>
        <a:latin typeface="+mn-lt"/>
        <a:ea typeface="+mn-ea"/>
        <a:cs typeface="+mn-cs"/>
      </a:defRPr>
    </a:lvl3pPr>
    <a:lvl4pPr marL="1829029" algn="l" defTabSz="1219352" rtl="0" eaLnBrk="1" latinLnBrk="0" hangingPunct="1">
      <a:defRPr sz="1600" kern="1200">
        <a:solidFill>
          <a:schemeClr val="tx1"/>
        </a:solidFill>
        <a:latin typeface="+mn-lt"/>
        <a:ea typeface="+mn-ea"/>
        <a:cs typeface="+mn-cs"/>
      </a:defRPr>
    </a:lvl4pPr>
    <a:lvl5pPr marL="2438705" algn="l" defTabSz="1219352" rtl="0" eaLnBrk="1" latinLnBrk="0" hangingPunct="1">
      <a:defRPr sz="1600" kern="1200">
        <a:solidFill>
          <a:schemeClr val="tx1"/>
        </a:solidFill>
        <a:latin typeface="+mn-lt"/>
        <a:ea typeface="+mn-ea"/>
        <a:cs typeface="+mn-cs"/>
      </a:defRPr>
    </a:lvl5pPr>
    <a:lvl6pPr marL="3048381" algn="l" defTabSz="1219352" rtl="0" eaLnBrk="1" latinLnBrk="0" hangingPunct="1">
      <a:defRPr sz="1600" kern="1200">
        <a:solidFill>
          <a:schemeClr val="tx1"/>
        </a:solidFill>
        <a:latin typeface="+mn-lt"/>
        <a:ea typeface="+mn-ea"/>
        <a:cs typeface="+mn-cs"/>
      </a:defRPr>
    </a:lvl6pPr>
    <a:lvl7pPr marL="3658057" algn="l" defTabSz="1219352" rtl="0" eaLnBrk="1" latinLnBrk="0" hangingPunct="1">
      <a:defRPr sz="1600" kern="1200">
        <a:solidFill>
          <a:schemeClr val="tx1"/>
        </a:solidFill>
        <a:latin typeface="+mn-lt"/>
        <a:ea typeface="+mn-ea"/>
        <a:cs typeface="+mn-cs"/>
      </a:defRPr>
    </a:lvl7pPr>
    <a:lvl8pPr marL="4267733" algn="l" defTabSz="1219352" rtl="0" eaLnBrk="1" latinLnBrk="0" hangingPunct="1">
      <a:defRPr sz="1600" kern="1200">
        <a:solidFill>
          <a:schemeClr val="tx1"/>
        </a:solidFill>
        <a:latin typeface="+mn-lt"/>
        <a:ea typeface="+mn-ea"/>
        <a:cs typeface="+mn-cs"/>
      </a:defRPr>
    </a:lvl8pPr>
    <a:lvl9pPr marL="4877410" algn="l" defTabSz="1219352"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15F9B1A9-CAEA-4E40-9659-3AAA2EAEEC3C}" type="slidenum">
              <a:rPr lang="en-US" altLang="zh-CN" smtClean="0">
                <a:solidFill>
                  <a:prstClr val="black"/>
                </a:solidFill>
              </a:rPr>
              <a:pPr/>
              <a:t>52</a:t>
            </a:fld>
            <a:endParaRPr lang="en-US" altLang="zh-CN">
              <a:solidFill>
                <a:prstClr val="black"/>
              </a:solidFill>
            </a:endParaRPr>
          </a:p>
        </p:txBody>
      </p:sp>
      <p:sp>
        <p:nvSpPr>
          <p:cNvPr id="76803" name="Rectangle 7"/>
          <p:cNvSpPr txBox="1">
            <a:spLocks noGrp="1" noChangeArrowheads="1"/>
          </p:cNvSpPr>
          <p:nvPr/>
        </p:nvSpPr>
        <p:spPr bwMode="auto">
          <a:xfrm>
            <a:off x="3855773" y="9441815"/>
            <a:ext cx="2949840" cy="497525"/>
          </a:xfrm>
          <a:prstGeom prst="rect">
            <a:avLst/>
          </a:prstGeom>
          <a:noFill/>
          <a:ln w="9525">
            <a:noFill/>
            <a:miter lim="800000"/>
            <a:headEnd/>
            <a:tailEnd/>
          </a:ln>
        </p:spPr>
        <p:txBody>
          <a:bodyPr lIns="93177" tIns="46589" rIns="93177" bIns="46589" anchor="b"/>
          <a:lstStyle/>
          <a:p>
            <a:pPr algn="r" defTabSz="931863" eaLnBrk="0" hangingPunct="0"/>
            <a:fld id="{BCC2ABD3-6192-4FC8-9429-95EBDAE7C5C1}" type="slidenum">
              <a:rPr lang="en-US" altLang="zh-CN" sz="1200">
                <a:solidFill>
                  <a:prstClr val="black"/>
                </a:solidFill>
                <a:ea typeface="MS PGothic" pitchFamily="34" charset="-128"/>
              </a:rPr>
              <a:pPr algn="r" defTabSz="931863" eaLnBrk="0" hangingPunct="0"/>
              <a:t>52</a:t>
            </a:fld>
            <a:endParaRPr lang="en-US" altLang="zh-CN" sz="1200">
              <a:solidFill>
                <a:prstClr val="black"/>
              </a:solidFill>
              <a:ea typeface="MS PGothic" pitchFamily="34" charset="-128"/>
            </a:endParaRPr>
          </a:p>
        </p:txBody>
      </p:sp>
      <p:sp>
        <p:nvSpPr>
          <p:cNvPr id="76804" name="Rectangle 2"/>
          <p:cNvSpPr>
            <a:spLocks noGrp="1" noRot="1" noChangeAspect="1" noChangeArrowheads="1" noTextEdit="1"/>
          </p:cNvSpPr>
          <p:nvPr>
            <p:ph type="sldImg"/>
          </p:nvPr>
        </p:nvSpPr>
        <p:spPr bwMode="auto">
          <a:xfrm>
            <a:off x="90488" y="746125"/>
            <a:ext cx="6624637" cy="3725863"/>
          </a:xfrm>
          <a:noFill/>
          <a:ln>
            <a:solidFill>
              <a:srgbClr val="000000"/>
            </a:solidFill>
            <a:miter lim="800000"/>
            <a:headEnd/>
            <a:tailEnd/>
          </a:ln>
        </p:spPr>
      </p:sp>
      <p:sp>
        <p:nvSpPr>
          <p:cNvPr id="103429" name="Rectangle 3"/>
          <p:cNvSpPr>
            <a:spLocks noGrp="1" noChangeArrowheads="1"/>
          </p:cNvSpPr>
          <p:nvPr>
            <p:ph type="body" idx="1"/>
          </p:nvPr>
        </p:nvSpPr>
        <p:spPr>
          <a:xfrm>
            <a:off x="907523" y="4722499"/>
            <a:ext cx="4990571" cy="4471351"/>
          </a:xfrm>
          <a:ln/>
        </p:spPr>
        <p:txBody>
          <a:bodyPr lIns="93177" tIns="46589" rIns="93177" bIns="46589"/>
          <a:lstStyle/>
          <a:p>
            <a:pPr eaLnBrk="1" fontAlgn="auto" hangingPunct="1">
              <a:spcBef>
                <a:spcPts val="0"/>
              </a:spcBef>
              <a:spcAft>
                <a:spcPts val="0"/>
              </a:spcAft>
              <a:defRPr/>
            </a:pPr>
            <a:endParaRPr lang="en-US" altLang="zh-CN" b="0" dirty="0"/>
          </a:p>
        </p:txBody>
      </p:sp>
    </p:spTree>
    <p:extLst>
      <p:ext uri="{BB962C8B-B14F-4D97-AF65-F5344CB8AC3E}">
        <p14:creationId xmlns:p14="http://schemas.microsoft.com/office/powerpoint/2010/main" val="40189897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标题 1"/>
          <p:cNvSpPr>
            <a:spLocks noGrp="1"/>
          </p:cNvSpPr>
          <p:nvPr>
            <p:ph type="title"/>
          </p:nvPr>
        </p:nvSpPr>
        <p:spPr>
          <a:xfrm>
            <a:off x="623635" y="2085266"/>
            <a:ext cx="8067034" cy="2207832"/>
          </a:xfrm>
          <a:prstGeom prst="rect">
            <a:avLst/>
          </a:prstGeom>
        </p:spPr>
        <p:txBody>
          <a:bodyPr anchor="ctr"/>
          <a:lstStyle>
            <a:lvl1pPr>
              <a:lnSpc>
                <a:spcPct val="100000"/>
              </a:lnSpc>
              <a:defRPr sz="9600">
                <a:solidFill>
                  <a:schemeClr val="tx1">
                    <a:lumMod val="75000"/>
                    <a:lumOff val="25000"/>
                  </a:schemeClr>
                </a:solidFill>
                <a:latin typeface="+mj-ea"/>
                <a:ea typeface="+mj-ea"/>
              </a:defRPr>
            </a:lvl1pPr>
          </a:lstStyle>
          <a:p>
            <a:r>
              <a:rPr lang="zh-CN" altLang="en-US" dirty="0"/>
              <a:t>单击此处编辑母版标题样式</a:t>
            </a:r>
          </a:p>
        </p:txBody>
      </p:sp>
      <p:sp>
        <p:nvSpPr>
          <p:cNvPr id="7" name="副标题 2"/>
          <p:cNvSpPr>
            <a:spLocks noGrp="1"/>
          </p:cNvSpPr>
          <p:nvPr>
            <p:ph type="subTitle" idx="11"/>
          </p:nvPr>
        </p:nvSpPr>
        <p:spPr>
          <a:xfrm>
            <a:off x="653178" y="4797152"/>
            <a:ext cx="5954987" cy="768086"/>
          </a:xfrm>
          <a:prstGeom prst="rect">
            <a:avLst/>
          </a:prstGeom>
        </p:spPr>
        <p:txBody>
          <a:bodyPr anchor="ctr"/>
          <a:lstStyle>
            <a:lvl1pPr marL="0" indent="0" algn="l" fontAlgn="t">
              <a:buNone/>
              <a:defRPr sz="2133" b="0">
                <a:solidFill>
                  <a:schemeClr val="tx1">
                    <a:lumMod val="75000"/>
                    <a:lumOff val="25000"/>
                  </a:schemeClr>
                </a:solidFill>
                <a:latin typeface="+mj-ea"/>
                <a:ea typeface="+mj-ea"/>
              </a:defRPr>
            </a:lvl1pPr>
            <a:lvl2pPr marL="609402" indent="0" algn="ctr">
              <a:buNone/>
              <a:defRPr>
                <a:solidFill>
                  <a:schemeClr val="tx1">
                    <a:tint val="75000"/>
                  </a:schemeClr>
                </a:solidFill>
              </a:defRPr>
            </a:lvl2pPr>
            <a:lvl3pPr marL="1218804" indent="0" algn="ctr">
              <a:buNone/>
              <a:defRPr>
                <a:solidFill>
                  <a:schemeClr val="tx1">
                    <a:tint val="75000"/>
                  </a:schemeClr>
                </a:solidFill>
              </a:defRPr>
            </a:lvl3pPr>
            <a:lvl4pPr marL="1828206" indent="0" algn="ctr">
              <a:buNone/>
              <a:defRPr>
                <a:solidFill>
                  <a:schemeClr val="tx1">
                    <a:tint val="75000"/>
                  </a:schemeClr>
                </a:solidFill>
              </a:defRPr>
            </a:lvl4pPr>
            <a:lvl5pPr marL="2437608" indent="0" algn="ctr">
              <a:buNone/>
              <a:defRPr>
                <a:solidFill>
                  <a:schemeClr val="tx1">
                    <a:tint val="75000"/>
                  </a:schemeClr>
                </a:solidFill>
              </a:defRPr>
            </a:lvl5pPr>
            <a:lvl6pPr marL="3047009" indent="0" algn="ctr">
              <a:buNone/>
              <a:defRPr>
                <a:solidFill>
                  <a:schemeClr val="tx1">
                    <a:tint val="75000"/>
                  </a:schemeClr>
                </a:solidFill>
              </a:defRPr>
            </a:lvl6pPr>
            <a:lvl7pPr marL="3656411" indent="0" algn="ctr">
              <a:buNone/>
              <a:defRPr>
                <a:solidFill>
                  <a:schemeClr val="tx1">
                    <a:tint val="75000"/>
                  </a:schemeClr>
                </a:solidFill>
              </a:defRPr>
            </a:lvl7pPr>
            <a:lvl8pPr marL="4265813" indent="0" algn="ctr">
              <a:buNone/>
              <a:defRPr>
                <a:solidFill>
                  <a:schemeClr val="tx1">
                    <a:tint val="75000"/>
                  </a:schemeClr>
                </a:solidFill>
              </a:defRPr>
            </a:lvl8pPr>
            <a:lvl9pPr marL="4875215" indent="0" algn="ctr">
              <a:buNone/>
              <a:defRPr>
                <a:solidFill>
                  <a:schemeClr val="tx1">
                    <a:tint val="75000"/>
                  </a:schemeClr>
                </a:solidFill>
              </a:defRPr>
            </a:lvl9pPr>
          </a:lstStyle>
          <a:p>
            <a:r>
              <a:rPr lang="zh-CN" altLang="en-US" dirty="0"/>
              <a:t>单击此处编辑母版副标题样式</a:t>
            </a:r>
            <a:endParaRPr lang="zh-CN" altLang="zh-CN" dirty="0"/>
          </a:p>
        </p:txBody>
      </p:sp>
    </p:spTree>
    <p:extLst>
      <p:ext uri="{BB962C8B-B14F-4D97-AF65-F5344CB8AC3E}">
        <p14:creationId xmlns:p14="http://schemas.microsoft.com/office/powerpoint/2010/main" val="6193665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4" name="Rectangle 5"/>
          <p:cNvSpPr>
            <a:spLocks noChangeArrowheads="1"/>
          </p:cNvSpPr>
          <p:nvPr userDrawn="1"/>
        </p:nvSpPr>
        <p:spPr bwMode="auto">
          <a:xfrm>
            <a:off x="8493235" y="6504275"/>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Tree>
    <p:extLst>
      <p:ext uri="{BB962C8B-B14F-4D97-AF65-F5344CB8AC3E}">
        <p14:creationId xmlns:p14="http://schemas.microsoft.com/office/powerpoint/2010/main" val="42617757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10" name="标题 1"/>
          <p:cNvSpPr>
            <a:spLocks noGrp="1"/>
          </p:cNvSpPr>
          <p:nvPr>
            <p:ph type="ctrTitle"/>
          </p:nvPr>
        </p:nvSpPr>
        <p:spPr>
          <a:xfrm>
            <a:off x="239443" y="899614"/>
            <a:ext cx="6531276" cy="2387600"/>
          </a:xfrm>
          <a:prstGeom prst="rect">
            <a:avLst/>
          </a:prstGeom>
        </p:spPr>
        <p:txBody>
          <a:bodyPr anchor="ctr">
            <a:normAutofit/>
          </a:bodyPr>
          <a:lstStyle>
            <a:lvl1pPr algn="l">
              <a:defRPr>
                <a:latin typeface="微软雅黑" panose="020B0503020204020204" pitchFamily="34" charset="-122"/>
                <a:ea typeface="微软雅黑" panose="020B0503020204020204" pitchFamily="34" charset="-122"/>
              </a:defRPr>
            </a:lvl1pPr>
          </a:lstStyle>
          <a:p>
            <a:endParaRPr lang="en-US" sz="4798" dirty="0">
              <a:solidFill>
                <a:schemeClr val="bg1"/>
              </a:solidFill>
            </a:endParaRPr>
          </a:p>
        </p:txBody>
      </p:sp>
      <p:sp>
        <p:nvSpPr>
          <p:cNvPr id="11" name="副标题 2"/>
          <p:cNvSpPr>
            <a:spLocks noGrp="1"/>
          </p:cNvSpPr>
          <p:nvPr>
            <p:ph type="subTitle" idx="1"/>
          </p:nvPr>
        </p:nvSpPr>
        <p:spPr>
          <a:xfrm>
            <a:off x="239443" y="3429000"/>
            <a:ext cx="6531276" cy="885327"/>
          </a:xfrm>
          <a:prstGeom prst="rect">
            <a:avLst/>
          </a:prstGeom>
        </p:spPr>
        <p:txBody>
          <a:bodyPr anchor="ctr"/>
          <a:lstStyle>
            <a:lvl1pPr marL="0" indent="0" algn="l">
              <a:buNone/>
              <a:defRPr>
                <a:latin typeface="微软雅黑" panose="020B0503020204020204" pitchFamily="34" charset="-122"/>
                <a:ea typeface="微软雅黑" panose="020B0503020204020204" pitchFamily="34" charset="-122"/>
              </a:defRPr>
            </a:lvl1pPr>
          </a:lstStyle>
          <a:p>
            <a:endParaRPr lang="en-US" altLang="zh-CN" dirty="0">
              <a:solidFill>
                <a:schemeClr val="bg1"/>
              </a:solidFill>
            </a:endParaRPr>
          </a:p>
        </p:txBody>
      </p:sp>
    </p:spTree>
    <p:extLst>
      <p:ext uri="{BB962C8B-B14F-4D97-AF65-F5344CB8AC3E}">
        <p14:creationId xmlns:p14="http://schemas.microsoft.com/office/powerpoint/2010/main" val="1535817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a:lnSpc>
                <a:spcPct val="12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2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2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3258272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73132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84784"/>
            <a:ext cx="10731328"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8979121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a:lnSpc>
                <a:spcPct val="12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2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2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2650440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5" y="679570"/>
            <a:ext cx="10963473" cy="589190"/>
          </a:xfrm>
          <a:prstGeom prst="rect">
            <a:avLst/>
          </a:prstGeom>
        </p:spPr>
        <p:txBody>
          <a:bodyPr/>
          <a:lstStyle>
            <a:lvl1pPr>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3" name="内容占位符 2"/>
          <p:cNvSpPr>
            <a:spLocks noGrp="1"/>
          </p:cNvSpPr>
          <p:nvPr>
            <p:ph sz="half" idx="1"/>
          </p:nvPr>
        </p:nvSpPr>
        <p:spPr>
          <a:xfrm>
            <a:off x="623635" y="1412776"/>
            <a:ext cx="10963473" cy="4608512"/>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7710201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a:noFill/>
        </p:spPr>
        <p:txBody>
          <a:bodyPr/>
          <a:lstStyle>
            <a:lvl1pPr marL="239106" indent="-239106">
              <a:lnSpc>
                <a:spcPct val="12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2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2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8444241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73132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84784"/>
            <a:ext cx="10731328"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3239953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463546"/>
            <a:ext cx="10963473" cy="589190"/>
          </a:xfrm>
          <a:prstGeom prst="rect">
            <a:avLst/>
          </a:prstGeom>
        </p:spPr>
        <p:txBody>
          <a:bodyPr anchor="ctr"/>
          <a:lstStyle>
            <a:lvl1pPr>
              <a:defRPr sz="2800"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10" name="内容占位符 2"/>
          <p:cNvSpPr>
            <a:spLocks noGrp="1"/>
          </p:cNvSpPr>
          <p:nvPr>
            <p:ph sz="half" idx="1"/>
          </p:nvPr>
        </p:nvSpPr>
        <p:spPr>
          <a:xfrm>
            <a:off x="719684" y="1351536"/>
            <a:ext cx="10757396" cy="4525736"/>
          </a:xfrm>
          <a:prstGeom prst="rect">
            <a:avLst/>
          </a:prstGeom>
        </p:spPr>
        <p:txBody>
          <a:bodyPr/>
          <a:lstStyle>
            <a:lvl1pPr marL="239106" indent="-239106">
              <a:lnSpc>
                <a:spcPct val="150000"/>
              </a:lnSpc>
              <a:spcBef>
                <a:spcPts val="0"/>
              </a:spcBef>
              <a:buClr>
                <a:schemeClr val="accent2">
                  <a:lumMod val="90000"/>
                </a:schemeClr>
              </a:buClr>
              <a:defRPr sz="2000" b="0">
                <a:solidFill>
                  <a:schemeClr val="bg1"/>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00">
                <a:solidFill>
                  <a:schemeClr val="bg1"/>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400">
                <a:solidFill>
                  <a:schemeClr val="bg1"/>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1407507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5" Type="http://schemas.openxmlformats.org/officeDocument/2006/relationships/hyperlink" Target="http://www.mindspore.cn/" TargetMode="External"/><Relationship Id="rId4" Type="http://schemas.openxmlformats.org/officeDocument/2006/relationships/hyperlink" Target="http://www.hiascend.com/" TargetMode="Externa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hyperlink" Target="http://www.mindspore.cn/" TargetMode="External"/><Relationship Id="rId2" Type="http://schemas.openxmlformats.org/officeDocument/2006/relationships/theme" Target="../theme/theme2.xml"/><Relationship Id="rId1" Type="http://schemas.openxmlformats.org/officeDocument/2006/relationships/slideLayout" Target="../slideLayouts/slideLayout2.xml"/><Relationship Id="rId6" Type="http://schemas.openxmlformats.org/officeDocument/2006/relationships/hyperlink" Target="http://www.hiascend.com/" TargetMode="External"/><Relationship Id="rId5" Type="http://schemas.openxmlformats.org/officeDocument/2006/relationships/image" Target="../media/image4.png"/><Relationship Id="rId4" Type="http://schemas.openxmlformats.org/officeDocument/2006/relationships/image" Target="../media/image3.png"/></Relationships>
</file>

<file path=ppt/slideMasters/_rels/slideMaster3.xml.rels><?xml version="1.0" encoding="UTF-8" standalone="yes"?>
<Relationships xmlns="http://schemas.openxmlformats.org/package/2006/relationships"><Relationship Id="rId8" Type="http://schemas.openxmlformats.org/officeDocument/2006/relationships/hyperlink" Target="http://www.mindspore.cn/" TargetMode="External"/><Relationship Id="rId3" Type="http://schemas.openxmlformats.org/officeDocument/2006/relationships/slideLayout" Target="../slideLayouts/slideLayout5.xml"/><Relationship Id="rId7" Type="http://schemas.openxmlformats.org/officeDocument/2006/relationships/hyperlink" Target="http://www.hiascend.com/" TargetMode="Externa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hyperlink" Target="http://www.mindspore.cn/" TargetMode="External"/><Relationship Id="rId5" Type="http://schemas.openxmlformats.org/officeDocument/2006/relationships/hyperlink" Target="http://www.hiascend.com/" TargetMode="External"/><Relationship Id="rId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3" Type="http://schemas.openxmlformats.org/officeDocument/2006/relationships/hyperlink" Target="http://www.hiascend.com/" TargetMode="External"/><Relationship Id="rId2" Type="http://schemas.openxmlformats.org/officeDocument/2006/relationships/theme" Target="../theme/theme5.xml"/><Relationship Id="rId1" Type="http://schemas.openxmlformats.org/officeDocument/2006/relationships/slideLayout" Target="../slideLayouts/slideLayout9.xml"/><Relationship Id="rId4" Type="http://schemas.openxmlformats.org/officeDocument/2006/relationships/hyperlink" Target="http://www.mindspore.cn/" TargetMode="Externa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hyperlink" Target="http://www.mindspore.cn/" TargetMode="External"/><Relationship Id="rId2" Type="http://schemas.openxmlformats.org/officeDocument/2006/relationships/theme" Target="../theme/theme6.xml"/><Relationship Id="rId1" Type="http://schemas.openxmlformats.org/officeDocument/2006/relationships/slideLayout" Target="../slideLayouts/slideLayout10.xml"/><Relationship Id="rId6" Type="http://schemas.openxmlformats.org/officeDocument/2006/relationships/hyperlink" Target="http://www.hiascend.com/" TargetMode="External"/><Relationship Id="rId5" Type="http://schemas.openxmlformats.org/officeDocument/2006/relationships/image" Target="../media/image7.png"/><Relationship Id="rId4" Type="http://schemas.openxmlformats.org/officeDocument/2006/relationships/image" Target="../media/image6.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Picture 6" descr="C:\Users\z00205060\Desktop\CP项目\规范类文件\新建文件夹\巴展视觉物料规范-18.jpg"/>
          <p:cNvPicPr>
            <a:picLocks noChangeAspect="1" noChangeArrowheads="1"/>
          </p:cNvPicPr>
          <p:nvPr userDrawn="1"/>
        </p:nvPicPr>
        <p:blipFill>
          <a:blip r:embed="rId3" cstate="screen">
            <a:extLst>
              <a:ext uri="{28A0092B-C50C-407E-A947-70E740481C1C}">
                <a14:useLocalDpi xmlns:a14="http://schemas.microsoft.com/office/drawing/2010/main" val="0"/>
              </a:ext>
            </a:extLst>
          </a:blip>
          <a:srcRect/>
          <a:stretch>
            <a:fillRect/>
          </a:stretch>
        </p:blipFill>
        <p:spPr bwMode="auto">
          <a:xfrm>
            <a:off x="-22299" y="1050"/>
            <a:ext cx="12196763" cy="6856951"/>
          </a:xfrm>
          <a:prstGeom prst="rect">
            <a:avLst/>
          </a:prstGeom>
          <a:noFill/>
        </p:spPr>
      </p:pic>
      <p:sp>
        <p:nvSpPr>
          <p:cNvPr id="166" name="TextBox 165"/>
          <p:cNvSpPr txBox="1"/>
          <p:nvPr userDrawn="1"/>
        </p:nvSpPr>
        <p:spPr>
          <a:xfrm>
            <a:off x="239443" y="6285801"/>
            <a:ext cx="4706361" cy="338426"/>
          </a:xfrm>
          <a:prstGeom prst="rect">
            <a:avLst/>
          </a:prstGeom>
          <a:noFill/>
        </p:spPr>
        <p:txBody>
          <a:bodyPr wrap="square" rtlCol="0">
            <a:spAutoFit/>
          </a:bodyPr>
          <a:lstStyle/>
          <a:p>
            <a:r>
              <a:rPr lang="en-US" altLang="zh-CN" sz="1599" dirty="0">
                <a:solidFill>
                  <a:srgbClr val="000000">
                    <a:lumMod val="50000"/>
                    <a:lumOff val="50000"/>
                  </a:srgbClr>
                </a:solidFill>
                <a:latin typeface="+mj-ea"/>
                <a:ea typeface="+mj-ea"/>
              </a:rPr>
              <a:t>Building a better connected world</a:t>
            </a:r>
            <a:endParaRPr lang="zh-CN" altLang="en-US" sz="1599" dirty="0">
              <a:solidFill>
                <a:srgbClr val="000000">
                  <a:lumMod val="50000"/>
                  <a:lumOff val="50000"/>
                </a:srgbClr>
              </a:solidFill>
              <a:latin typeface="+mj-ea"/>
              <a:ea typeface="+mj-ea"/>
            </a:endParaRPr>
          </a:p>
        </p:txBody>
      </p:sp>
      <p:sp>
        <p:nvSpPr>
          <p:cNvPr id="167" name="副标题 2"/>
          <p:cNvSpPr txBox="1">
            <a:spLocks/>
          </p:cNvSpPr>
          <p:nvPr userDrawn="1"/>
        </p:nvSpPr>
        <p:spPr bwMode="auto">
          <a:xfrm>
            <a:off x="9644112" y="6308431"/>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4">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5">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3450727918"/>
      </p:ext>
    </p:extLst>
  </p:cSld>
  <p:clrMap bg1="lt1" tx1="dk1" bg2="lt2" tx2="dk2" accent1="accent1" accent2="accent2" accent3="accent3" accent4="accent4" accent5="accent5" accent6="accent6" hlink="hlink" folHlink="folHlink"/>
  <p:sldLayoutIdLst>
    <p:sldLayoutId id="2147483830"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1" fontAlgn="base" hangingPunct="1">
        <a:spcBef>
          <a:spcPct val="0"/>
        </a:spcBef>
        <a:spcAft>
          <a:spcPct val="0"/>
        </a:spcAft>
        <a:defRPr sz="4265" b="1">
          <a:solidFill>
            <a:schemeClr val="tx1"/>
          </a:solidFill>
          <a:latin typeface="黑体" pitchFamily="49" charset="-122"/>
          <a:ea typeface="黑体" pitchFamily="49" charset="-122"/>
          <a:cs typeface="+mj-cs"/>
        </a:defRPr>
      </a:lvl1pPr>
      <a:lvl2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2pPr>
      <a:lvl3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3pPr>
      <a:lvl4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4pPr>
      <a:lvl5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1" fontAlgn="base" hangingPunct="1">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1" fontAlgn="base" hangingPunct="1">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1" fontAlgn="base" hangingPunct="1">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1" fontAlgn="base" hangingPunct="1">
        <a:spcBef>
          <a:spcPct val="20000"/>
        </a:spcBef>
        <a:spcAft>
          <a:spcPct val="0"/>
        </a:spcAft>
        <a:buChar char="–"/>
        <a:defRPr sz="2133">
          <a:solidFill>
            <a:schemeClr val="tx1"/>
          </a:solidFill>
          <a:latin typeface="+mn-lt"/>
          <a:ea typeface="+mn-ea"/>
          <a:cs typeface="+mn-cs"/>
        </a:defRPr>
      </a:lvl4pPr>
      <a:lvl5pPr marL="2742308"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83" name="图片 8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flipH="1">
            <a:off x="0" y="1810"/>
            <a:ext cx="12196763" cy="4792771"/>
          </a:xfrm>
          <a:prstGeom prst="rect">
            <a:avLst/>
          </a:prstGeom>
        </p:spPr>
      </p:pic>
      <p:sp>
        <p:nvSpPr>
          <p:cNvPr id="78" name="矩形 77"/>
          <p:cNvSpPr/>
          <p:nvPr userDrawn="1"/>
        </p:nvSpPr>
        <p:spPr bwMode="auto">
          <a:xfrm>
            <a:off x="-33880" y="4752404"/>
            <a:ext cx="12230643" cy="2842586"/>
          </a:xfrm>
          <a:prstGeom prst="rect">
            <a:avLst/>
          </a:prstGeom>
          <a:blipFill dpi="0" rotWithShape="1">
            <a:blip r:embed="rId4" cstate="print">
              <a:alphaModFix amt="17000"/>
              <a:extLst>
                <a:ext uri="{28A0092B-C50C-407E-A947-70E740481C1C}">
                  <a14:useLocalDpi xmlns:a14="http://schemas.microsoft.com/office/drawing/2010/main" val="0"/>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3077" name="Rectangle 15"/>
          <p:cNvSpPr>
            <a:spLocks noChangeArrowheads="1"/>
          </p:cNvSpPr>
          <p:nvPr/>
        </p:nvSpPr>
        <p:spPr bwMode="auto">
          <a:xfrm>
            <a:off x="-2604517" y="692151"/>
            <a:ext cx="2460528" cy="73613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英文标题</a:t>
            </a:r>
            <a:r>
              <a:rPr lang="en-US" altLang="zh-CN" sz="1466" dirty="0">
                <a:solidFill>
                  <a:srgbClr val="FFFFFF"/>
                </a:solidFill>
                <a:latin typeface="Calibri" charset="0"/>
                <a:ea typeface="宋体" charset="-122"/>
              </a:rPr>
              <a:t>:32-35pt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Medium</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中文标题</a:t>
            </a:r>
            <a:r>
              <a:rPr lang="en-US" altLang="zh-CN" sz="1466" dirty="0">
                <a:solidFill>
                  <a:srgbClr val="FFFFFF"/>
                </a:solidFill>
                <a:latin typeface="Calibri" charset="0"/>
                <a:ea typeface="宋体" charset="-122"/>
              </a:rPr>
              <a:t>:30-32pt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黑体</a:t>
            </a: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英文正文</a:t>
            </a:r>
            <a:r>
              <a:rPr lang="en-US" altLang="zh-CN" sz="1466" dirty="0">
                <a:solidFill>
                  <a:srgbClr val="FFFFFF"/>
                </a:solidFill>
                <a:latin typeface="Calibri" charset="0"/>
                <a:ea typeface="宋体" charset="-122"/>
              </a:rPr>
              <a:t>:20-22pt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 </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 :18pt  </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Regular</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中文正文</a:t>
            </a:r>
            <a:r>
              <a:rPr lang="en-US" altLang="zh-CN" sz="1466" dirty="0">
                <a:solidFill>
                  <a:srgbClr val="FFFFFF"/>
                </a:solidFill>
                <a:latin typeface="Calibri" charset="0"/>
                <a:ea typeface="宋体" charset="-122"/>
              </a:rPr>
              <a:t>:18-20pt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):18pt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细黑体</a:t>
            </a:r>
            <a:r>
              <a:rPr lang="zh-CN" altLang="en-US" sz="1466" b="1" dirty="0">
                <a:solidFill>
                  <a:srgbClr val="FFFFFF"/>
                </a:solidFill>
                <a:latin typeface="Arial" charset="0"/>
                <a:ea typeface="华文细黑" charset="-122"/>
              </a:rPr>
              <a:t> </a:t>
            </a:r>
          </a:p>
        </p:txBody>
      </p:sp>
      <p:sp>
        <p:nvSpPr>
          <p:cNvPr id="3081" name="Rectangle 17"/>
          <p:cNvSpPr>
            <a:spLocks noChangeArrowheads="1"/>
          </p:cNvSpPr>
          <p:nvPr/>
        </p:nvSpPr>
        <p:spPr bwMode="auto">
          <a:xfrm>
            <a:off x="12438159" y="3371842"/>
            <a:ext cx="1226029" cy="400051"/>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1862" tIns="60931" rIns="121862" bIns="60931" anchor="ctr">
            <a:spAutoFit/>
          </a:bodyPr>
          <a:lstStyle/>
          <a:p>
            <a:endParaRPr lang="zh-CN" altLang="en-US">
              <a:solidFill>
                <a:srgbClr val="000000"/>
              </a:solidFill>
              <a:latin typeface="Calibri" charset="0"/>
              <a:ea typeface="宋体" charset="-122"/>
            </a:endParaRPr>
          </a:p>
        </p:txBody>
      </p:sp>
      <p:grpSp>
        <p:nvGrpSpPr>
          <p:cNvPr id="2" name="Group 18"/>
          <p:cNvGrpSpPr>
            <a:grpSpLocks/>
          </p:cNvGrpSpPr>
          <p:nvPr/>
        </p:nvGrpSpPr>
        <p:grpSpPr bwMode="auto">
          <a:xfrm>
            <a:off x="12552504" y="3727418"/>
            <a:ext cx="986752" cy="182532"/>
            <a:chOff x="5893" y="2387"/>
            <a:chExt cx="466" cy="115"/>
          </a:xfrm>
        </p:grpSpPr>
        <p:sp>
          <p:nvSpPr>
            <p:cNvPr id="3143"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4"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5"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6"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 name="Group 23"/>
          <p:cNvGrpSpPr>
            <a:grpSpLocks/>
          </p:cNvGrpSpPr>
          <p:nvPr/>
        </p:nvGrpSpPr>
        <p:grpSpPr bwMode="auto">
          <a:xfrm>
            <a:off x="12552504" y="3943282"/>
            <a:ext cx="986752" cy="182532"/>
            <a:chOff x="5893" y="2523"/>
            <a:chExt cx="466" cy="115"/>
          </a:xfrm>
        </p:grpSpPr>
        <p:sp>
          <p:nvSpPr>
            <p:cNvPr id="3139"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0"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1"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2"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 name="Group 28"/>
          <p:cNvGrpSpPr>
            <a:grpSpLocks/>
          </p:cNvGrpSpPr>
          <p:nvPr/>
        </p:nvGrpSpPr>
        <p:grpSpPr bwMode="auto">
          <a:xfrm>
            <a:off x="12552504" y="4159146"/>
            <a:ext cx="986752" cy="182532"/>
            <a:chOff x="5893" y="2659"/>
            <a:chExt cx="466" cy="115"/>
          </a:xfrm>
        </p:grpSpPr>
        <p:sp>
          <p:nvSpPr>
            <p:cNvPr id="3135"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6"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7"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8"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 name="Group 33"/>
          <p:cNvGrpSpPr>
            <a:grpSpLocks/>
          </p:cNvGrpSpPr>
          <p:nvPr/>
        </p:nvGrpSpPr>
        <p:grpSpPr bwMode="auto">
          <a:xfrm>
            <a:off x="12552504" y="3511551"/>
            <a:ext cx="986752" cy="188882"/>
            <a:chOff x="5893" y="2251"/>
            <a:chExt cx="466" cy="119"/>
          </a:xfrm>
        </p:grpSpPr>
        <p:sp>
          <p:nvSpPr>
            <p:cNvPr id="3131"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2"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3"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4"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 name="Group 38"/>
          <p:cNvGrpSpPr>
            <a:grpSpLocks/>
          </p:cNvGrpSpPr>
          <p:nvPr/>
        </p:nvGrpSpPr>
        <p:grpSpPr bwMode="auto">
          <a:xfrm>
            <a:off x="12552504" y="4519449"/>
            <a:ext cx="986752" cy="182532"/>
            <a:chOff x="5893" y="2886"/>
            <a:chExt cx="466" cy="115"/>
          </a:xfrm>
        </p:grpSpPr>
        <p:sp>
          <p:nvSpPr>
            <p:cNvPr id="3127"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8"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9"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0"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 name="Group 43"/>
          <p:cNvGrpSpPr>
            <a:grpSpLocks/>
          </p:cNvGrpSpPr>
          <p:nvPr/>
        </p:nvGrpSpPr>
        <p:grpSpPr bwMode="auto">
          <a:xfrm>
            <a:off x="12552504" y="4735313"/>
            <a:ext cx="986752" cy="182532"/>
            <a:chOff x="5893" y="3022"/>
            <a:chExt cx="466" cy="115"/>
          </a:xfrm>
        </p:grpSpPr>
        <p:sp>
          <p:nvSpPr>
            <p:cNvPr id="3123"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4"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5"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6"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 name="Group 48"/>
          <p:cNvGrpSpPr>
            <a:grpSpLocks/>
          </p:cNvGrpSpPr>
          <p:nvPr/>
        </p:nvGrpSpPr>
        <p:grpSpPr bwMode="auto">
          <a:xfrm>
            <a:off x="12552504" y="4951179"/>
            <a:ext cx="986752" cy="182532"/>
            <a:chOff x="5893" y="3158"/>
            <a:chExt cx="466" cy="115"/>
          </a:xfrm>
        </p:grpSpPr>
        <p:sp>
          <p:nvSpPr>
            <p:cNvPr id="3119"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0"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1"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2"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 name="Group 53"/>
          <p:cNvGrpSpPr>
            <a:grpSpLocks/>
          </p:cNvGrpSpPr>
          <p:nvPr/>
        </p:nvGrpSpPr>
        <p:grpSpPr bwMode="auto">
          <a:xfrm>
            <a:off x="12552504" y="5311482"/>
            <a:ext cx="986752" cy="182532"/>
            <a:chOff x="5893" y="3385"/>
            <a:chExt cx="466" cy="115"/>
          </a:xfrm>
        </p:grpSpPr>
        <p:sp>
          <p:nvSpPr>
            <p:cNvPr id="3115"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6"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7"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8"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 name="Group 58"/>
          <p:cNvGrpSpPr>
            <a:grpSpLocks/>
          </p:cNvGrpSpPr>
          <p:nvPr/>
        </p:nvGrpSpPr>
        <p:grpSpPr bwMode="auto">
          <a:xfrm>
            <a:off x="12552504" y="5527346"/>
            <a:ext cx="986752" cy="182532"/>
            <a:chOff x="5893" y="3521"/>
            <a:chExt cx="466" cy="115"/>
          </a:xfrm>
        </p:grpSpPr>
        <p:sp>
          <p:nvSpPr>
            <p:cNvPr id="3111"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2"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3"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4"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 name="Group 63"/>
          <p:cNvGrpSpPr>
            <a:grpSpLocks/>
          </p:cNvGrpSpPr>
          <p:nvPr/>
        </p:nvGrpSpPr>
        <p:grpSpPr bwMode="auto">
          <a:xfrm>
            <a:off x="12552504" y="5743210"/>
            <a:ext cx="986752" cy="182532"/>
            <a:chOff x="5893" y="3657"/>
            <a:chExt cx="466" cy="115"/>
          </a:xfrm>
        </p:grpSpPr>
        <p:sp>
          <p:nvSpPr>
            <p:cNvPr id="3107"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8"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9"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0"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68"/>
          <p:cNvGrpSpPr>
            <a:grpSpLocks/>
          </p:cNvGrpSpPr>
          <p:nvPr/>
        </p:nvGrpSpPr>
        <p:grpSpPr bwMode="auto">
          <a:xfrm>
            <a:off x="12552504" y="6103513"/>
            <a:ext cx="986752" cy="182532"/>
            <a:chOff x="5893" y="3884"/>
            <a:chExt cx="466" cy="115"/>
          </a:xfrm>
        </p:grpSpPr>
        <p:sp>
          <p:nvSpPr>
            <p:cNvPr id="3103"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4"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5"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6"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73"/>
          <p:cNvGrpSpPr>
            <a:grpSpLocks/>
          </p:cNvGrpSpPr>
          <p:nvPr/>
        </p:nvGrpSpPr>
        <p:grpSpPr bwMode="auto">
          <a:xfrm>
            <a:off x="12552504" y="6328901"/>
            <a:ext cx="986752" cy="182532"/>
            <a:chOff x="5893" y="4026"/>
            <a:chExt cx="466" cy="115"/>
          </a:xfrm>
        </p:grpSpPr>
        <p:sp>
          <p:nvSpPr>
            <p:cNvPr id="3099"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0"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1"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2"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78"/>
          <p:cNvGrpSpPr>
            <a:grpSpLocks/>
          </p:cNvGrpSpPr>
          <p:nvPr/>
        </p:nvGrpSpPr>
        <p:grpSpPr bwMode="auto">
          <a:xfrm>
            <a:off x="12552504" y="6552703"/>
            <a:ext cx="986752" cy="182532"/>
            <a:chOff x="5893" y="4167"/>
            <a:chExt cx="466" cy="115"/>
          </a:xfrm>
        </p:grpSpPr>
        <p:sp>
          <p:nvSpPr>
            <p:cNvPr id="3095"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6"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7"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8"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3079" name="Rectangle 83"/>
          <p:cNvSpPr>
            <a:spLocks noChangeArrowheads="1"/>
          </p:cNvSpPr>
          <p:nvPr/>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建议同一页面内不超过四种颜色，以下是</a:t>
            </a:r>
            <a:r>
              <a:rPr lang="en-US" altLang="zh-CN" sz="1333" dirty="0">
                <a:solidFill>
                  <a:srgbClr val="FFFFFF"/>
                </a:solidFill>
                <a:latin typeface="微软雅黑" pitchFamily="34" charset="-122"/>
                <a:ea typeface="微软雅黑" pitchFamily="34" charset="-122"/>
              </a:rPr>
              <a:t>13</a:t>
            </a:r>
            <a:r>
              <a:rPr lang="zh-CN" altLang="en-US" sz="1333" dirty="0">
                <a:solidFill>
                  <a:srgbClr val="FFFFFF"/>
                </a:solidFill>
                <a:latin typeface="微软雅黑" pitchFamily="34" charset="-122"/>
                <a:ea typeface="微软雅黑" pitchFamily="34" charset="-122"/>
              </a:rPr>
              <a:t>组配色方案，同一页面内只选择一组使用。（仅供参考）</a:t>
            </a:r>
          </a:p>
        </p:txBody>
      </p:sp>
      <p:sp>
        <p:nvSpPr>
          <p:cNvPr id="3080" name="Rectangle 84"/>
          <p:cNvSpPr>
            <a:spLocks noChangeArrowheads="1"/>
          </p:cNvSpPr>
          <p:nvPr/>
        </p:nvSpPr>
        <p:spPr bwMode="auto">
          <a:xfrm>
            <a:off x="12340755" y="8468"/>
            <a:ext cx="1494950" cy="846317"/>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a:lnSpc>
                <a:spcPct val="120000"/>
              </a:lnSpc>
              <a:buClr>
                <a:srgbClr val="777777"/>
              </a:buClr>
              <a:buSzPct val="60000"/>
              <a:buFont typeface="Wingdings" charset="2"/>
              <a:buNone/>
            </a:pPr>
            <a:r>
              <a:rPr lang="zh-CN" altLang="en-US" sz="1333">
                <a:solidFill>
                  <a:srgbClr val="FFFFFF"/>
                </a:solidFill>
                <a:latin typeface="微软雅黑" pitchFamily="34" charset="-122"/>
                <a:ea typeface="微软雅黑" pitchFamily="34" charset="-122"/>
              </a:rPr>
              <a:t>客户或者合作伙伴的标志放在右上角</a:t>
            </a:r>
            <a:r>
              <a:rPr lang="en-US" altLang="zh-CN" sz="1333">
                <a:solidFill>
                  <a:srgbClr val="FFFFFF"/>
                </a:solidFill>
                <a:latin typeface="微软雅黑" pitchFamily="34" charset="-122"/>
                <a:ea typeface="微软雅黑" pitchFamily="34" charset="-122"/>
              </a:rPr>
              <a:t>.</a:t>
            </a:r>
            <a:endParaRPr lang="zh-CN" altLang="en-US" sz="1333">
              <a:solidFill>
                <a:srgbClr val="FFFFFF"/>
              </a:solidFill>
              <a:latin typeface="微软雅黑" pitchFamily="34" charset="-122"/>
              <a:ea typeface="微软雅黑" pitchFamily="34" charset="-122"/>
            </a:endParaRPr>
          </a:p>
        </p:txBody>
      </p:sp>
      <p:sp>
        <p:nvSpPr>
          <p:cNvPr id="77" name="副标题 2"/>
          <p:cNvSpPr txBox="1">
            <a:spLocks/>
          </p:cNvSpPr>
          <p:nvPr userDrawn="1"/>
        </p:nvSpPr>
        <p:spPr bwMode="auto">
          <a:xfrm>
            <a:off x="3664323" y="6347930"/>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&amp;</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MindSpore</a:t>
            </a:r>
          </a:p>
        </p:txBody>
      </p:sp>
      <p:pic>
        <p:nvPicPr>
          <p:cNvPr id="1026" name="Picture 2"/>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143395" y="6296150"/>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0" name="副标题 2">
            <a:extLst>
              <a:ext uri="{FF2B5EF4-FFF2-40B4-BE49-F238E27FC236}">
                <a16:creationId xmlns:a16="http://schemas.microsoft.com/office/drawing/2014/main" id="{A634CC0A-DFBC-A14F-BE2B-B5B3D2F6625A}"/>
              </a:ext>
            </a:extLst>
          </p:cNvPr>
          <p:cNvSpPr txBox="1">
            <a:spLocks/>
          </p:cNvSpPr>
          <p:nvPr userDrawn="1"/>
        </p:nvSpPr>
        <p:spPr bwMode="auto">
          <a:xfrm>
            <a:off x="9939205" y="6309320"/>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889"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8" name="矩形 77"/>
          <p:cNvSpPr/>
          <p:nvPr userDrawn="1"/>
        </p:nvSpPr>
        <p:spPr bwMode="auto">
          <a:xfrm>
            <a:off x="-33880" y="4752404"/>
            <a:ext cx="12230643" cy="2842586"/>
          </a:xfrm>
          <a:prstGeom prst="rect">
            <a:avLst/>
          </a:prstGeom>
          <a:blipFill dpi="0" rotWithShape="1">
            <a:blip r:embed="rId5" cstate="print">
              <a:alphaModFix amt="17000"/>
              <a:extLst>
                <a:ext uri="{28A0092B-C50C-407E-A947-70E740481C1C}">
                  <a14:useLocalDpi xmlns:a14="http://schemas.microsoft.com/office/drawing/2010/main" val="0"/>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3077" name="Rectangle 15"/>
          <p:cNvSpPr>
            <a:spLocks noChangeArrowheads="1"/>
          </p:cNvSpPr>
          <p:nvPr/>
        </p:nvSpPr>
        <p:spPr bwMode="auto">
          <a:xfrm>
            <a:off x="-2604517" y="692151"/>
            <a:ext cx="2460528" cy="73613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英文标题</a:t>
            </a:r>
            <a:r>
              <a:rPr lang="en-US" altLang="zh-CN" sz="1466" dirty="0">
                <a:solidFill>
                  <a:srgbClr val="FFFFFF"/>
                </a:solidFill>
                <a:latin typeface="Calibri" charset="0"/>
                <a:ea typeface="宋体" charset="-122"/>
              </a:rPr>
              <a:t>:32-35pt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Medium</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中文标题</a:t>
            </a:r>
            <a:r>
              <a:rPr lang="en-US" altLang="zh-CN" sz="1466" dirty="0">
                <a:solidFill>
                  <a:srgbClr val="FFFFFF"/>
                </a:solidFill>
                <a:latin typeface="Calibri" charset="0"/>
                <a:ea typeface="宋体" charset="-122"/>
              </a:rPr>
              <a:t>:30-32pt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黑体</a:t>
            </a: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英文正文</a:t>
            </a:r>
            <a:r>
              <a:rPr lang="en-US" altLang="zh-CN" sz="1466" dirty="0">
                <a:solidFill>
                  <a:srgbClr val="FFFFFF"/>
                </a:solidFill>
                <a:latin typeface="Calibri" charset="0"/>
                <a:ea typeface="宋体" charset="-122"/>
              </a:rPr>
              <a:t>:20-22pt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 </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 :18pt  </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Regular</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中文正文</a:t>
            </a:r>
            <a:r>
              <a:rPr lang="en-US" altLang="zh-CN" sz="1466" dirty="0">
                <a:solidFill>
                  <a:srgbClr val="FFFFFF"/>
                </a:solidFill>
                <a:latin typeface="Calibri" charset="0"/>
                <a:ea typeface="宋体" charset="-122"/>
              </a:rPr>
              <a:t>:18-20pt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):18pt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细黑体</a:t>
            </a:r>
            <a:r>
              <a:rPr lang="zh-CN" altLang="en-US" sz="1466" b="1" dirty="0">
                <a:solidFill>
                  <a:srgbClr val="FFFFFF"/>
                </a:solidFill>
                <a:latin typeface="Arial" charset="0"/>
                <a:ea typeface="华文细黑" charset="-122"/>
              </a:rPr>
              <a:t> </a:t>
            </a:r>
          </a:p>
        </p:txBody>
      </p:sp>
      <p:sp>
        <p:nvSpPr>
          <p:cNvPr id="3081" name="Rectangle 17"/>
          <p:cNvSpPr>
            <a:spLocks noChangeArrowheads="1"/>
          </p:cNvSpPr>
          <p:nvPr/>
        </p:nvSpPr>
        <p:spPr bwMode="auto">
          <a:xfrm>
            <a:off x="12438159" y="3371842"/>
            <a:ext cx="1226029" cy="400051"/>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1862" tIns="60931" rIns="121862" bIns="60931" anchor="ctr">
            <a:spAutoFit/>
          </a:bodyPr>
          <a:lstStyle/>
          <a:p>
            <a:endParaRPr lang="zh-CN" altLang="en-US">
              <a:solidFill>
                <a:srgbClr val="000000"/>
              </a:solidFill>
              <a:latin typeface="Calibri" charset="0"/>
              <a:ea typeface="宋体" charset="-122"/>
            </a:endParaRPr>
          </a:p>
        </p:txBody>
      </p:sp>
      <p:grpSp>
        <p:nvGrpSpPr>
          <p:cNvPr id="2" name="Group 18"/>
          <p:cNvGrpSpPr>
            <a:grpSpLocks/>
          </p:cNvGrpSpPr>
          <p:nvPr/>
        </p:nvGrpSpPr>
        <p:grpSpPr bwMode="auto">
          <a:xfrm>
            <a:off x="12552504" y="3727418"/>
            <a:ext cx="986752" cy="182532"/>
            <a:chOff x="5893" y="2387"/>
            <a:chExt cx="466" cy="115"/>
          </a:xfrm>
        </p:grpSpPr>
        <p:sp>
          <p:nvSpPr>
            <p:cNvPr id="3143"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4"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5"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6"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 name="Group 23"/>
          <p:cNvGrpSpPr>
            <a:grpSpLocks/>
          </p:cNvGrpSpPr>
          <p:nvPr/>
        </p:nvGrpSpPr>
        <p:grpSpPr bwMode="auto">
          <a:xfrm>
            <a:off x="12552504" y="3943282"/>
            <a:ext cx="986752" cy="182532"/>
            <a:chOff x="5893" y="2523"/>
            <a:chExt cx="466" cy="115"/>
          </a:xfrm>
        </p:grpSpPr>
        <p:sp>
          <p:nvSpPr>
            <p:cNvPr id="3139"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0"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1"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2"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 name="Group 28"/>
          <p:cNvGrpSpPr>
            <a:grpSpLocks/>
          </p:cNvGrpSpPr>
          <p:nvPr/>
        </p:nvGrpSpPr>
        <p:grpSpPr bwMode="auto">
          <a:xfrm>
            <a:off x="12552504" y="4159146"/>
            <a:ext cx="986752" cy="182532"/>
            <a:chOff x="5893" y="2659"/>
            <a:chExt cx="466" cy="115"/>
          </a:xfrm>
        </p:grpSpPr>
        <p:sp>
          <p:nvSpPr>
            <p:cNvPr id="3135"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6"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7"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8"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 name="Group 33"/>
          <p:cNvGrpSpPr>
            <a:grpSpLocks/>
          </p:cNvGrpSpPr>
          <p:nvPr/>
        </p:nvGrpSpPr>
        <p:grpSpPr bwMode="auto">
          <a:xfrm>
            <a:off x="12552504" y="3511551"/>
            <a:ext cx="986752" cy="188882"/>
            <a:chOff x="5893" y="2251"/>
            <a:chExt cx="466" cy="119"/>
          </a:xfrm>
        </p:grpSpPr>
        <p:sp>
          <p:nvSpPr>
            <p:cNvPr id="3131"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2"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3"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4"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 name="Group 38"/>
          <p:cNvGrpSpPr>
            <a:grpSpLocks/>
          </p:cNvGrpSpPr>
          <p:nvPr/>
        </p:nvGrpSpPr>
        <p:grpSpPr bwMode="auto">
          <a:xfrm>
            <a:off x="12552504" y="4519449"/>
            <a:ext cx="986752" cy="182532"/>
            <a:chOff x="5893" y="2886"/>
            <a:chExt cx="466" cy="115"/>
          </a:xfrm>
        </p:grpSpPr>
        <p:sp>
          <p:nvSpPr>
            <p:cNvPr id="3127"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8"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9"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0"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 name="Group 43"/>
          <p:cNvGrpSpPr>
            <a:grpSpLocks/>
          </p:cNvGrpSpPr>
          <p:nvPr/>
        </p:nvGrpSpPr>
        <p:grpSpPr bwMode="auto">
          <a:xfrm>
            <a:off x="12552504" y="4735313"/>
            <a:ext cx="986752" cy="182532"/>
            <a:chOff x="5893" y="3022"/>
            <a:chExt cx="466" cy="115"/>
          </a:xfrm>
        </p:grpSpPr>
        <p:sp>
          <p:nvSpPr>
            <p:cNvPr id="3123"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4"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5"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6"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 name="Group 48"/>
          <p:cNvGrpSpPr>
            <a:grpSpLocks/>
          </p:cNvGrpSpPr>
          <p:nvPr/>
        </p:nvGrpSpPr>
        <p:grpSpPr bwMode="auto">
          <a:xfrm>
            <a:off x="12552504" y="4951179"/>
            <a:ext cx="986752" cy="182532"/>
            <a:chOff x="5893" y="3158"/>
            <a:chExt cx="466" cy="115"/>
          </a:xfrm>
        </p:grpSpPr>
        <p:sp>
          <p:nvSpPr>
            <p:cNvPr id="3119"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0"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1"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2"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 name="Group 53"/>
          <p:cNvGrpSpPr>
            <a:grpSpLocks/>
          </p:cNvGrpSpPr>
          <p:nvPr/>
        </p:nvGrpSpPr>
        <p:grpSpPr bwMode="auto">
          <a:xfrm>
            <a:off x="12552504" y="5311482"/>
            <a:ext cx="986752" cy="182532"/>
            <a:chOff x="5893" y="3385"/>
            <a:chExt cx="466" cy="115"/>
          </a:xfrm>
        </p:grpSpPr>
        <p:sp>
          <p:nvSpPr>
            <p:cNvPr id="3115"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6"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7"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8"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 name="Group 58"/>
          <p:cNvGrpSpPr>
            <a:grpSpLocks/>
          </p:cNvGrpSpPr>
          <p:nvPr/>
        </p:nvGrpSpPr>
        <p:grpSpPr bwMode="auto">
          <a:xfrm>
            <a:off x="12552504" y="5527346"/>
            <a:ext cx="986752" cy="182532"/>
            <a:chOff x="5893" y="3521"/>
            <a:chExt cx="466" cy="115"/>
          </a:xfrm>
        </p:grpSpPr>
        <p:sp>
          <p:nvSpPr>
            <p:cNvPr id="3111"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2"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3"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4"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 name="Group 63"/>
          <p:cNvGrpSpPr>
            <a:grpSpLocks/>
          </p:cNvGrpSpPr>
          <p:nvPr/>
        </p:nvGrpSpPr>
        <p:grpSpPr bwMode="auto">
          <a:xfrm>
            <a:off x="12552504" y="5743210"/>
            <a:ext cx="986752" cy="182532"/>
            <a:chOff x="5893" y="3657"/>
            <a:chExt cx="466" cy="115"/>
          </a:xfrm>
        </p:grpSpPr>
        <p:sp>
          <p:nvSpPr>
            <p:cNvPr id="3107"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8"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9"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0"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68"/>
          <p:cNvGrpSpPr>
            <a:grpSpLocks/>
          </p:cNvGrpSpPr>
          <p:nvPr/>
        </p:nvGrpSpPr>
        <p:grpSpPr bwMode="auto">
          <a:xfrm>
            <a:off x="12552504" y="6103513"/>
            <a:ext cx="986752" cy="182532"/>
            <a:chOff x="5893" y="3884"/>
            <a:chExt cx="466" cy="115"/>
          </a:xfrm>
        </p:grpSpPr>
        <p:sp>
          <p:nvSpPr>
            <p:cNvPr id="3103"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4"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5"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6"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73"/>
          <p:cNvGrpSpPr>
            <a:grpSpLocks/>
          </p:cNvGrpSpPr>
          <p:nvPr/>
        </p:nvGrpSpPr>
        <p:grpSpPr bwMode="auto">
          <a:xfrm>
            <a:off x="12552504" y="6328901"/>
            <a:ext cx="986752" cy="182532"/>
            <a:chOff x="5893" y="4026"/>
            <a:chExt cx="466" cy="115"/>
          </a:xfrm>
        </p:grpSpPr>
        <p:sp>
          <p:nvSpPr>
            <p:cNvPr id="3099"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0"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1"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2"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78"/>
          <p:cNvGrpSpPr>
            <a:grpSpLocks/>
          </p:cNvGrpSpPr>
          <p:nvPr/>
        </p:nvGrpSpPr>
        <p:grpSpPr bwMode="auto">
          <a:xfrm>
            <a:off x="12552504" y="6552703"/>
            <a:ext cx="986752" cy="182532"/>
            <a:chOff x="5893" y="4167"/>
            <a:chExt cx="466" cy="115"/>
          </a:xfrm>
        </p:grpSpPr>
        <p:sp>
          <p:nvSpPr>
            <p:cNvPr id="3095"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6"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7"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8"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3079" name="Rectangle 83"/>
          <p:cNvSpPr>
            <a:spLocks noChangeArrowheads="1"/>
          </p:cNvSpPr>
          <p:nvPr/>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建议同一页面内不超过四种颜色，以下是</a:t>
            </a:r>
            <a:r>
              <a:rPr lang="en-US" altLang="zh-CN" sz="1333" dirty="0">
                <a:solidFill>
                  <a:srgbClr val="FFFFFF"/>
                </a:solidFill>
                <a:latin typeface="微软雅黑" pitchFamily="34" charset="-122"/>
                <a:ea typeface="微软雅黑" pitchFamily="34" charset="-122"/>
              </a:rPr>
              <a:t>13</a:t>
            </a:r>
            <a:r>
              <a:rPr lang="zh-CN" altLang="en-US" sz="1333" dirty="0">
                <a:solidFill>
                  <a:srgbClr val="FFFFFF"/>
                </a:solidFill>
                <a:latin typeface="微软雅黑" pitchFamily="34" charset="-122"/>
                <a:ea typeface="微软雅黑" pitchFamily="34" charset="-122"/>
              </a:rPr>
              <a:t>组配色方案，同一页面内只选择一组使用。（仅供参考）</a:t>
            </a:r>
          </a:p>
        </p:txBody>
      </p:sp>
      <p:sp>
        <p:nvSpPr>
          <p:cNvPr id="3080" name="Rectangle 84"/>
          <p:cNvSpPr>
            <a:spLocks noChangeArrowheads="1"/>
          </p:cNvSpPr>
          <p:nvPr/>
        </p:nvSpPr>
        <p:spPr bwMode="auto">
          <a:xfrm>
            <a:off x="12340755" y="8468"/>
            <a:ext cx="1494950" cy="846317"/>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a:lnSpc>
                <a:spcPct val="120000"/>
              </a:lnSpc>
              <a:buClr>
                <a:srgbClr val="777777"/>
              </a:buClr>
              <a:buSzPct val="60000"/>
              <a:buFont typeface="Wingdings" charset="2"/>
              <a:buNone/>
            </a:pPr>
            <a:r>
              <a:rPr lang="zh-CN" altLang="en-US" sz="1333">
                <a:solidFill>
                  <a:srgbClr val="FFFFFF"/>
                </a:solidFill>
                <a:latin typeface="微软雅黑" pitchFamily="34" charset="-122"/>
                <a:ea typeface="微软雅黑" pitchFamily="34" charset="-122"/>
              </a:rPr>
              <a:t>客户或者合作伙伴的标志放在右上角</a:t>
            </a:r>
            <a:r>
              <a:rPr lang="en-US" altLang="zh-CN" sz="1333">
                <a:solidFill>
                  <a:srgbClr val="FFFFFF"/>
                </a:solidFill>
                <a:latin typeface="微软雅黑" pitchFamily="34" charset="-122"/>
                <a:ea typeface="微软雅黑" pitchFamily="34" charset="-122"/>
              </a:rPr>
              <a:t>.</a:t>
            </a:r>
            <a:endParaRPr lang="zh-CN" altLang="en-US" sz="1333">
              <a:solidFill>
                <a:srgbClr val="FFFFFF"/>
              </a:solidFill>
              <a:latin typeface="微软雅黑" pitchFamily="34" charset="-122"/>
              <a:ea typeface="微软雅黑" pitchFamily="34" charset="-122"/>
            </a:endParaRPr>
          </a:p>
        </p:txBody>
      </p:sp>
      <p:sp>
        <p:nvSpPr>
          <p:cNvPr id="77" name="副标题 2"/>
          <p:cNvSpPr txBox="1">
            <a:spLocks/>
          </p:cNvSpPr>
          <p:nvPr userDrawn="1"/>
        </p:nvSpPr>
        <p:spPr bwMode="auto">
          <a:xfrm>
            <a:off x="3664323" y="6289094"/>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&amp;</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MindSpore</a:t>
            </a:r>
          </a:p>
        </p:txBody>
      </p:sp>
      <p:pic>
        <p:nvPicPr>
          <p:cNvPr id="1026" name="Picture 2"/>
          <p:cNvPicPr>
            <a:picLocks noChangeAspect="1" noChangeArrowheads="1"/>
          </p:cNvPicPr>
          <p:nvPr userDrawn="1"/>
        </p:nvPicPr>
        <p:blipFill>
          <a:blip r:embed="rId6" cstate="print">
            <a:extLst>
              <a:ext uri="{28A0092B-C50C-407E-A947-70E740481C1C}">
                <a14:useLocalDpi xmlns:a14="http://schemas.microsoft.com/office/drawing/2010/main" val="0"/>
              </a:ext>
            </a:extLst>
          </a:blip>
          <a:srcRect/>
          <a:stretch>
            <a:fillRect/>
          </a:stretch>
        </p:blipFill>
        <p:spPr bwMode="auto">
          <a:xfrm>
            <a:off x="143395" y="6237312"/>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4" name="Rectangle 5"/>
          <p:cNvSpPr>
            <a:spLocks noChangeArrowheads="1"/>
          </p:cNvSpPr>
          <p:nvPr userDrawn="1"/>
        </p:nvSpPr>
        <p:spPr bwMode="auto">
          <a:xfrm>
            <a:off x="8493235" y="6362118"/>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
        <p:nvSpPr>
          <p:cNvPr id="85" name="副标题 2">
            <a:extLst>
              <a:ext uri="{FF2B5EF4-FFF2-40B4-BE49-F238E27FC236}">
                <a16:creationId xmlns:a16="http://schemas.microsoft.com/office/drawing/2014/main" id="{9AB308A9-0BE9-714A-B697-9DA5E538225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8">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914" r:id="rId1"/>
    <p:sldLayoutId id="2147483905" r:id="rId2"/>
    <p:sldLayoutId id="2147483904" r:id="rId3"/>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矩形 6"/>
          <p:cNvSpPr/>
          <p:nvPr userDrawn="1"/>
        </p:nvSpPr>
        <p:spPr bwMode="auto">
          <a:xfrm>
            <a:off x="0" y="0"/>
            <a:ext cx="12196763" cy="6858000"/>
          </a:xfrm>
          <a:prstGeom prst="rect">
            <a:avLst/>
          </a:prstGeom>
          <a:noFill/>
          <a:ln w="9525" cap="flat" cmpd="sng" algn="ctr">
            <a:noFill/>
            <a:prstDash val="solid"/>
            <a:round/>
            <a:headEnd type="none" w="med" len="med"/>
            <a:tailEnd type="none" w="med" len="med"/>
          </a:ln>
          <a:effectLst/>
        </p:spPr>
        <p:txBody>
          <a:bodyPr vert="horz" wrap="square" lIns="121882" tIns="60941" rIns="121882" bIns="60941" numCol="1" rtlCol="0" anchor="t" anchorCtr="0" compatLnSpc="1">
            <a:prstTxWarp prst="textNoShape">
              <a:avLst/>
            </a:prstTxWarp>
          </a:bodyPr>
          <a:lstStyle/>
          <a:p>
            <a:pPr defTabSz="914103">
              <a:buClr>
                <a:srgbClr val="CC9900"/>
              </a:buClr>
              <a:buFont typeface="Wingdings" pitchFamily="2" charset="2"/>
              <a:buChar char="n"/>
            </a:pPr>
            <a:endParaRPr lang="zh-CN" altLang="en-US" b="1">
              <a:solidFill>
                <a:srgbClr val="000000"/>
              </a:solidFill>
              <a:latin typeface="Arial" charset="0"/>
              <a:ea typeface="SimSun" pitchFamily="2" charset="-122"/>
            </a:endParaRPr>
          </a:p>
        </p:txBody>
      </p:sp>
      <p:sp>
        <p:nvSpPr>
          <p:cNvPr id="6" name="TextBox 2">
            <a:extLst>
              <a:ext uri="{FF2B5EF4-FFF2-40B4-BE49-F238E27FC236}">
                <a16:creationId xmlns:a16="http://schemas.microsoft.com/office/drawing/2014/main" id="{6785A3D6-1271-D247-9E96-1B376F4BE7BE}"/>
              </a:ext>
            </a:extLst>
          </p:cNvPr>
          <p:cNvSpPr txBox="1"/>
          <p:nvPr userDrawn="1"/>
        </p:nvSpPr>
        <p:spPr>
          <a:xfrm>
            <a:off x="683443" y="6308432"/>
            <a:ext cx="2858305"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Ascend &amp;</a:t>
            </a:r>
            <a:r>
              <a:rPr lang="zh-CN" alt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MindSpore</a:t>
            </a:r>
            <a:endPar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 name="TextBox 3">
            <a:extLst>
              <a:ext uri="{FF2B5EF4-FFF2-40B4-BE49-F238E27FC236}">
                <a16:creationId xmlns:a16="http://schemas.microsoft.com/office/drawing/2014/main" id="{EABEE2EE-BF4D-7A4A-B3C6-9E47668CCD98}"/>
              </a:ext>
            </a:extLst>
          </p:cNvPr>
          <p:cNvSpPr txBox="1"/>
          <p:nvPr userDrawn="1"/>
        </p:nvSpPr>
        <p:spPr>
          <a:xfrm>
            <a:off x="409749"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rgbClr val="1D1D1B"/>
                </a:solidFill>
                <a:latin typeface="Arial" panose="020B0604020202020204" pitchFamily="34" charset="0"/>
                <a:ea typeface="华文细黑" pitchFamily="2" charset="-122"/>
                <a:cs typeface="Arial" panose="020B0604020202020204" pitchFamily="34" charset="0"/>
              </a:rPr>
              <a:pPr defTabSz="890204" fontAlgn="auto">
                <a:spcBef>
                  <a:spcPts val="0"/>
                </a:spcBef>
                <a:spcAft>
                  <a:spcPts val="0"/>
                </a:spcAft>
                <a:defRPr/>
              </a:pPr>
              <a:t>‹#›</a:t>
            </a:fld>
            <a:endParaRPr lang="en-US" sz="974" dirty="0">
              <a:solidFill>
                <a:srgbClr val="1D1D1B"/>
              </a:solidFill>
              <a:latin typeface="Arial" panose="020B0604020202020204" pitchFamily="34" charset="0"/>
              <a:ea typeface="华文细黑" pitchFamily="2" charset="-122"/>
              <a:cs typeface="Arial" panose="020B0604020202020204" pitchFamily="34" charset="0"/>
            </a:endParaRPr>
          </a:p>
        </p:txBody>
      </p:sp>
      <p:sp>
        <p:nvSpPr>
          <p:cNvPr id="12" name="副标题 2">
            <a:extLst>
              <a:ext uri="{FF2B5EF4-FFF2-40B4-BE49-F238E27FC236}">
                <a16:creationId xmlns:a16="http://schemas.microsoft.com/office/drawing/2014/main" id="{6AC1DEEA-44E7-5A4B-8BAC-917AAEA4F58B}"/>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5">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203883842"/>
      </p:ext>
    </p:extLst>
  </p:cSld>
  <p:clrMap bg1="lt1" tx1="dk1" bg2="lt2" tx2="dk2" accent1="accent1" accent2="accent2" accent3="accent3" accent4="accent4" accent5="accent5" accent6="accent6" hlink="hlink" folHlink="folHlink"/>
  <p:sldLayoutIdLst>
    <p:sldLayoutId id="2147483906" r:id="rId1"/>
    <p:sldLayoutId id="2147483915" r:id="rId2"/>
    <p:sldLayoutId id="2147483916" r:id="rId3"/>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1" fontAlgn="base" hangingPunct="1">
        <a:spcBef>
          <a:spcPct val="0"/>
        </a:spcBef>
        <a:spcAft>
          <a:spcPct val="0"/>
        </a:spcAft>
        <a:defRPr sz="3199" b="1">
          <a:solidFill>
            <a:srgbClr val="990000"/>
          </a:solidFill>
          <a:latin typeface="+mj-lt"/>
          <a:ea typeface="+mj-ea"/>
          <a:cs typeface="+mj-cs"/>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p:titleStyle>
    <p:bodyStyle>
      <a:lvl1pPr marL="342639" indent="-342639" algn="l" rtl="0" eaLnBrk="1" fontAlgn="base" hangingPunct="1">
        <a:spcBef>
          <a:spcPct val="20000"/>
        </a:spcBef>
        <a:spcAft>
          <a:spcPct val="0"/>
        </a:spcAft>
        <a:buClr>
          <a:srgbClr val="990000"/>
        </a:buClr>
        <a:buChar char="•"/>
        <a:defRPr sz="2399" b="1">
          <a:solidFill>
            <a:schemeClr val="tx1"/>
          </a:solidFill>
          <a:latin typeface="+mn-lt"/>
          <a:ea typeface="+mn-ea"/>
          <a:cs typeface="+mn-cs"/>
        </a:defRPr>
      </a:lvl1pPr>
      <a:lvl2pPr marL="742387" indent="-285534" algn="l" rtl="0" eaLnBrk="1" fontAlgn="base" hangingPunct="1">
        <a:spcBef>
          <a:spcPct val="20000"/>
        </a:spcBef>
        <a:spcAft>
          <a:spcPct val="0"/>
        </a:spcAft>
        <a:buFont typeface="Arial" charset="0"/>
        <a:buChar char="›"/>
        <a:defRPr sz="1999">
          <a:solidFill>
            <a:schemeClr val="tx1"/>
          </a:solidFill>
          <a:latin typeface="+mn-lt"/>
          <a:ea typeface="+mn-ea"/>
          <a:cs typeface="+mn-cs"/>
        </a:defRPr>
      </a:lvl2pPr>
      <a:lvl3pPr marL="1142134" indent="-228427" algn="l" rtl="0" eaLnBrk="1" fontAlgn="base" hangingPunct="1">
        <a:spcBef>
          <a:spcPct val="20000"/>
        </a:spcBef>
        <a:spcAft>
          <a:spcPct val="0"/>
        </a:spcAft>
        <a:buFont typeface="FrutigerNext LT Medium" pitchFamily="34" charset="0"/>
        <a:buChar char="»"/>
        <a:defRPr>
          <a:solidFill>
            <a:schemeClr val="tx1"/>
          </a:solidFill>
          <a:latin typeface="+mn-lt"/>
          <a:ea typeface="+mn-ea"/>
          <a:cs typeface="+mn-cs"/>
        </a:defRPr>
      </a:lvl3pPr>
      <a:lvl4pPr marL="1598987" indent="-228427" algn="l" rtl="0" eaLnBrk="1" fontAlgn="base" hangingPunct="1">
        <a:spcBef>
          <a:spcPct val="20000"/>
        </a:spcBef>
        <a:spcAft>
          <a:spcPct val="0"/>
        </a:spcAft>
        <a:buChar char="–"/>
        <a:defRPr sz="1599">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9pPr>
    </p:bodyStyle>
    <p:otherStyle>
      <a:defPPr>
        <a:defRPr lang="zh-CN"/>
      </a:defPPr>
      <a:lvl1pPr marL="0" algn="l" defTabSz="913707" rtl="0" eaLnBrk="1" latinLnBrk="0" hangingPunct="1">
        <a:defRPr sz="1733" kern="1200">
          <a:solidFill>
            <a:schemeClr val="tx1"/>
          </a:solidFill>
          <a:latin typeface="+mn-lt"/>
          <a:ea typeface="+mn-ea"/>
          <a:cs typeface="+mn-cs"/>
        </a:defRPr>
      </a:lvl1pPr>
      <a:lvl2pPr marL="456854" algn="l" defTabSz="913707" rtl="0" eaLnBrk="1" latinLnBrk="0" hangingPunct="1">
        <a:defRPr sz="1733" kern="1200">
          <a:solidFill>
            <a:schemeClr val="tx1"/>
          </a:solidFill>
          <a:latin typeface="+mn-lt"/>
          <a:ea typeface="+mn-ea"/>
          <a:cs typeface="+mn-cs"/>
        </a:defRPr>
      </a:lvl2pPr>
      <a:lvl3pPr marL="913707" algn="l" defTabSz="913707" rtl="0" eaLnBrk="1" latinLnBrk="0" hangingPunct="1">
        <a:defRPr sz="1733" kern="1200">
          <a:solidFill>
            <a:schemeClr val="tx1"/>
          </a:solidFill>
          <a:latin typeface="+mn-lt"/>
          <a:ea typeface="+mn-ea"/>
          <a:cs typeface="+mn-cs"/>
        </a:defRPr>
      </a:lvl3pPr>
      <a:lvl4pPr marL="1370561" algn="l" defTabSz="913707" rtl="0" eaLnBrk="1" latinLnBrk="0" hangingPunct="1">
        <a:defRPr sz="1733" kern="1200">
          <a:solidFill>
            <a:schemeClr val="tx1"/>
          </a:solidFill>
          <a:latin typeface="+mn-lt"/>
          <a:ea typeface="+mn-ea"/>
          <a:cs typeface="+mn-cs"/>
        </a:defRPr>
      </a:lvl4pPr>
      <a:lvl5pPr marL="1827414" algn="l" defTabSz="913707" rtl="0" eaLnBrk="1" latinLnBrk="0" hangingPunct="1">
        <a:defRPr sz="1733" kern="1200">
          <a:solidFill>
            <a:schemeClr val="tx1"/>
          </a:solidFill>
          <a:latin typeface="+mn-lt"/>
          <a:ea typeface="+mn-ea"/>
          <a:cs typeface="+mn-cs"/>
        </a:defRPr>
      </a:lvl5pPr>
      <a:lvl6pPr marL="2284268" algn="l" defTabSz="913707" rtl="0" eaLnBrk="1" latinLnBrk="0" hangingPunct="1">
        <a:defRPr sz="1733" kern="1200">
          <a:solidFill>
            <a:schemeClr val="tx1"/>
          </a:solidFill>
          <a:latin typeface="+mn-lt"/>
          <a:ea typeface="+mn-ea"/>
          <a:cs typeface="+mn-cs"/>
        </a:defRPr>
      </a:lvl6pPr>
      <a:lvl7pPr marL="2741120" algn="l" defTabSz="913707" rtl="0" eaLnBrk="1" latinLnBrk="0" hangingPunct="1">
        <a:defRPr sz="1733" kern="1200">
          <a:solidFill>
            <a:schemeClr val="tx1"/>
          </a:solidFill>
          <a:latin typeface="+mn-lt"/>
          <a:ea typeface="+mn-ea"/>
          <a:cs typeface="+mn-cs"/>
        </a:defRPr>
      </a:lvl7pPr>
      <a:lvl8pPr marL="3197974" algn="l" defTabSz="913707" rtl="0" eaLnBrk="1" latinLnBrk="0" hangingPunct="1">
        <a:defRPr sz="1733" kern="1200">
          <a:solidFill>
            <a:schemeClr val="tx1"/>
          </a:solidFill>
          <a:latin typeface="+mn-lt"/>
          <a:ea typeface="+mn-ea"/>
          <a:cs typeface="+mn-cs"/>
        </a:defRPr>
      </a:lvl8pPr>
      <a:lvl9pPr marL="3654826" algn="l" defTabSz="913707" rtl="0" eaLnBrk="1" latinLnBrk="0" hangingPunct="1">
        <a:defRPr sz="1733"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384056"/>
        </a:solidFill>
        <a:effectLst/>
      </p:bgPr>
    </p:bg>
    <p:spTree>
      <p:nvGrpSpPr>
        <p:cNvPr id="1" name=""/>
        <p:cNvGrpSpPr/>
        <p:nvPr/>
      </p:nvGrpSpPr>
      <p:grpSpPr>
        <a:xfrm>
          <a:off x="0" y="0"/>
          <a:ext cx="0" cy="0"/>
          <a:chOff x="0" y="0"/>
          <a:chExt cx="0" cy="0"/>
        </a:xfrm>
      </p:grpSpPr>
      <p:sp>
        <p:nvSpPr>
          <p:cNvPr id="8" name="TextBox 2">
            <a:extLst>
              <a:ext uri="{FF2B5EF4-FFF2-40B4-BE49-F238E27FC236}">
                <a16:creationId xmlns:a16="http://schemas.microsoft.com/office/drawing/2014/main" id="{6785A3D6-1271-D247-9E96-1B376F4BE7BE}"/>
              </a:ext>
            </a:extLst>
          </p:cNvPr>
          <p:cNvSpPr txBox="1"/>
          <p:nvPr userDrawn="1"/>
        </p:nvSpPr>
        <p:spPr>
          <a:xfrm>
            <a:off x="575780" y="6308432"/>
            <a:ext cx="2930313"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Ascend &amp;</a:t>
            </a:r>
            <a:r>
              <a:rPr lang="zh-CN" alt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MindSpore</a:t>
            </a:r>
            <a:endPar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TextBox 3">
            <a:extLst>
              <a:ext uri="{FF2B5EF4-FFF2-40B4-BE49-F238E27FC236}">
                <a16:creationId xmlns:a16="http://schemas.microsoft.com/office/drawing/2014/main" id="{EABEE2EE-BF4D-7A4A-B3C6-9E47668CCD98}"/>
              </a:ext>
            </a:extLst>
          </p:cNvPr>
          <p:cNvSpPr txBox="1"/>
          <p:nvPr userDrawn="1"/>
        </p:nvSpPr>
        <p:spPr>
          <a:xfrm>
            <a:off x="374093"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chemeClr val="bg1"/>
                </a:solidFill>
                <a:latin typeface="微软雅黑" panose="020B0503020204020204" pitchFamily="34" charset="-122"/>
                <a:ea typeface="微软雅黑" panose="020B0503020204020204" pitchFamily="34" charset="-122"/>
                <a:cs typeface="Arial" panose="020B0604020202020204" pitchFamily="34" charset="0"/>
              </a:rPr>
              <a:pPr defTabSz="890204" fontAlgn="auto">
                <a:spcBef>
                  <a:spcPts val="0"/>
                </a:spcBef>
                <a:spcAft>
                  <a:spcPts val="0"/>
                </a:spcAft>
                <a:defRPr/>
              </a:pPr>
              <a:t>‹#›</a:t>
            </a:fld>
            <a:endParaRPr lang="en-US" sz="974"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0" name="副标题 2">
            <a:extLst>
              <a:ext uri="{FF2B5EF4-FFF2-40B4-BE49-F238E27FC236}">
                <a16:creationId xmlns:a16="http://schemas.microsoft.com/office/drawing/2014/main" id="{534B911D-B772-C047-B4A8-784442DDFD3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solidFill>
                <a:latin typeface="Microsoft YaHei" panose="020B0503020204020204" pitchFamily="34" charset="-122"/>
                <a:ea typeface="Microsoft YaHei" panose="020B0503020204020204" pitchFamily="34" charset="-122"/>
                <a:hlinkClick r:id="rId3">
                  <a:extLst>
                    <a:ext uri="{A12FA001-AC4F-418D-AE19-62706E023703}">
                      <ahyp:hlinkClr xmlns:ahyp="http://schemas.microsoft.com/office/drawing/2018/hyperlinkcolor" val="tx"/>
                    </a:ext>
                  </a:extLst>
                </a:hlinkClick>
              </a:rPr>
              <a:t>www.hiascend.com</a:t>
            </a:r>
            <a:endParaRPr lang="en-US" altLang="zh-CN" sz="1333" b="0" dirty="0">
              <a:solidFill>
                <a:schemeClr val="bg1"/>
              </a:solidFill>
              <a:latin typeface="Microsoft YaHei" panose="020B0503020204020204" pitchFamily="34" charset="-122"/>
              <a:ea typeface="Microsoft YaHei" panose="020B0503020204020204" pitchFamily="34" charset="-122"/>
            </a:endParaRPr>
          </a:p>
          <a:p>
            <a:pPr marL="0" indent="0" algn="ctr">
              <a:buFontTx/>
              <a:buNone/>
              <a:defRPr/>
            </a:pPr>
            <a:r>
              <a:rPr lang="en-US" altLang="zh-CN" sz="1333" b="0" dirty="0">
                <a:solidFill>
                  <a:schemeClr val="bg1"/>
                </a:solidFill>
                <a:latin typeface="Microsoft YaHei" panose="020B0503020204020204" pitchFamily="34" charset="-122"/>
                <a:ea typeface="Microsoft YaHei" panose="020B0503020204020204" pitchFamily="34" charset="-122"/>
                <a:hlinkClick r:id="rId4">
                  <a:extLst>
                    <a:ext uri="{A12FA001-AC4F-418D-AE19-62706E023703}">
                      <ahyp:hlinkClr xmlns:ahyp="http://schemas.microsoft.com/office/drawing/2018/hyperlinkcolor" val="tx"/>
                    </a:ext>
                  </a:extLst>
                </a:hlinkClick>
              </a:rPr>
              <a:t>www.mindspore.cn</a:t>
            </a:r>
            <a:endParaRPr lang="en-US" altLang="zh-CN" sz="1333" b="0"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999680077"/>
      </p:ext>
    </p:extLst>
  </p:cSld>
  <p:clrMap bg1="lt1" tx1="dk1" bg2="lt2" tx2="dk2" accent1="accent1" accent2="accent2" accent3="accent3" accent4="accent4" accent5="accent5" accent6="accent6" hlink="hlink" folHlink="folHlink"/>
  <p:sldLayoutIdLst>
    <p:sldLayoutId id="2147483903"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6" name="矩形 75"/>
          <p:cNvSpPr/>
          <p:nvPr userDrawn="1"/>
        </p:nvSpPr>
        <p:spPr bwMode="auto">
          <a:xfrm>
            <a:off x="2292125" y="222933"/>
            <a:ext cx="6891755" cy="6446427"/>
          </a:xfrm>
          <a:prstGeom prst="rect">
            <a:avLst/>
          </a:prstGeom>
          <a:blipFill dpi="0" rotWithShape="1">
            <a:blip r:embed="rId3" cstate="screen">
              <a:alphaModFix amt="33000"/>
              <a:extLst>
                <a:ext uri="{28A0092B-C50C-407E-A947-70E740481C1C}">
                  <a14:useLocalDpi xmlns:a14="http://schemas.microsoft.com/office/drawing/2010/main" val="0"/>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8" name="TextBox 77"/>
          <p:cNvSpPr txBox="1"/>
          <p:nvPr userDrawn="1"/>
        </p:nvSpPr>
        <p:spPr>
          <a:xfrm>
            <a:off x="995536" y="3909114"/>
            <a:ext cx="9484933" cy="912429"/>
          </a:xfrm>
          <a:prstGeom prst="rect">
            <a:avLst/>
          </a:prstGeom>
          <a:noFill/>
        </p:spPr>
        <p:txBody>
          <a:bodyPr wrap="square" rtlCol="0">
            <a:spAutoFit/>
          </a:bodyPr>
          <a:lstStyle/>
          <a:p>
            <a:r>
              <a:rPr lang="en-US" altLang="zh-CN" sz="1066" b="1"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Copyright©2014 Huawei Technologies Co., Ltd. All Rights Reserved.</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a:p>
            <a:r>
              <a:rPr lang="en-US"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The 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Huawei may change the information at any time without notice. </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p:txBody>
      </p:sp>
      <p:pic>
        <p:nvPicPr>
          <p:cNvPr id="2050" name="Picture 2"/>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3595099" y="1095719"/>
            <a:ext cx="4285807" cy="2137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3420406" y="713271"/>
            <a:ext cx="4635193" cy="861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副标题 2">
            <a:extLst>
              <a:ext uri="{FF2B5EF4-FFF2-40B4-BE49-F238E27FC236}">
                <a16:creationId xmlns:a16="http://schemas.microsoft.com/office/drawing/2014/main" id="{37B817A9-DDF9-C947-809E-CEA56D73EBC6}"/>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3761959715"/>
      </p:ext>
    </p:extLst>
  </p:cSld>
  <p:clrMap bg1="lt1" tx1="dk1" bg2="lt2" tx2="dk2" accent1="accent1" accent2="accent2" accent3="accent3" accent4="accent4" accent5="accent5" accent6="accent6" hlink="hlink" folHlink="folHlink"/>
  <p:sldLayoutIdLst>
    <p:sldLayoutId id="2147483883"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990000"/>
          </a:solidFill>
          <a:latin typeface="+mj-lt"/>
          <a:ea typeface="+mj-ea"/>
          <a:cs typeface="+mj-cs"/>
        </a:defRPr>
      </a:lvl1pPr>
      <a:lvl2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2pPr>
      <a:lvl3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3pPr>
      <a:lvl4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4pPr>
      <a:lvl5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0" fontAlgn="base" hangingPunct="0">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0" fontAlgn="base" hangingPunct="0">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0" fontAlgn="base" hangingPunct="0">
        <a:spcBef>
          <a:spcPct val="20000"/>
        </a:spcBef>
        <a:spcAft>
          <a:spcPct val="0"/>
        </a:spcAft>
        <a:buChar char="–"/>
        <a:defRPr sz="2133">
          <a:solidFill>
            <a:schemeClr val="tx1"/>
          </a:solidFill>
          <a:latin typeface="+mn-lt"/>
          <a:ea typeface="+mn-ea"/>
          <a:cs typeface="+mn-cs"/>
        </a:defRPr>
      </a:lvl4pPr>
      <a:lvl5pPr marL="2742308" indent="-304701" algn="l" rtl="0" eaLnBrk="0" fontAlgn="base" hangingPunct="0">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tiff"/><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4.tiff"/><Relationship Id="rId1" Type="http://schemas.openxmlformats.org/officeDocument/2006/relationships/slideLayout" Target="../slideLayouts/slideLayout6.xm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7.tiff"/><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hyperlink" Target="https://dev-discuss.pytorch.org/t/where-do-the-2000-pytorch-operators-come-from-more-than-you-wanted-to-know/373" TargetMode="Externa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hyperlink" Target="https://link.zhihu.com/?target=https%3A//dynamorio.org/" TargetMode="Externa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38.tiff"/><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image" Target="../media/image39.tiff"/><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image" Target="../media/image40.tiff"/><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0.gif"/><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737C1CAF-1AFD-E24E-92D8-BF13136B00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81" y="0"/>
            <a:ext cx="12192000" cy="6858000"/>
          </a:xfrm>
          <a:prstGeom prst="rect">
            <a:avLst/>
          </a:prstGeom>
        </p:spPr>
      </p:pic>
      <p:sp>
        <p:nvSpPr>
          <p:cNvPr id="2" name="标题 1"/>
          <p:cNvSpPr>
            <a:spLocks noGrp="1"/>
          </p:cNvSpPr>
          <p:nvPr>
            <p:ph type="ctrTitle"/>
          </p:nvPr>
        </p:nvSpPr>
        <p:spPr>
          <a:xfrm>
            <a:off x="320964" y="693428"/>
            <a:ext cx="10297144" cy="953563"/>
          </a:xfrm>
          <a:noFill/>
        </p:spPr>
        <p:txBody>
          <a:bodyPr anchor="ctr">
            <a:noAutofit/>
          </a:bodyPr>
          <a:lstStyle/>
          <a:p>
            <a:r>
              <a:rPr lang="en-US" altLang="zh-CN" sz="6600" dirty="0">
                <a:solidFill>
                  <a:schemeClr val="bg1"/>
                </a:solidFill>
                <a:latin typeface="Microsoft YaHei" panose="020B0503020204020204" pitchFamily="34" charset="-122"/>
                <a:ea typeface="Microsoft YaHei" panose="020B0503020204020204" pitchFamily="34" charset="-122"/>
              </a:rPr>
              <a:t>AI</a:t>
            </a:r>
            <a:r>
              <a:rPr lang="zh-CN" altLang="en-US" sz="6600" dirty="0">
                <a:solidFill>
                  <a:schemeClr val="bg1"/>
                </a:solidFill>
                <a:latin typeface="Microsoft YaHei" panose="020B0503020204020204" pitchFamily="34" charset="-122"/>
                <a:ea typeface="Microsoft YaHei" panose="020B0503020204020204" pitchFamily="34" charset="-122"/>
              </a:rPr>
              <a:t>编译器</a:t>
            </a:r>
            <a:r>
              <a:rPr lang="en-US" altLang="zh-CN" sz="4000" dirty="0">
                <a:solidFill>
                  <a:schemeClr val="bg1"/>
                </a:solidFill>
                <a:latin typeface="Microsoft YaHei" panose="020B0503020204020204" pitchFamily="34" charset="-122"/>
                <a:ea typeface="Microsoft YaHei" panose="020B0503020204020204" pitchFamily="34" charset="-122"/>
              </a:rPr>
              <a:t>-</a:t>
            </a:r>
            <a:r>
              <a:rPr lang="zh-CN" altLang="en-US" sz="4000" dirty="0">
                <a:solidFill>
                  <a:schemeClr val="bg1"/>
                </a:solidFill>
                <a:latin typeface="Microsoft YaHei" panose="020B0503020204020204" pitchFamily="34" charset="-122"/>
                <a:ea typeface="Microsoft YaHei" panose="020B0503020204020204" pitchFamily="34" charset="-122"/>
              </a:rPr>
              <a:t>系列之</a:t>
            </a:r>
            <a:r>
              <a:rPr lang="en-US" altLang="zh-CN" sz="4000" dirty="0">
                <a:solidFill>
                  <a:schemeClr val="bg1"/>
                </a:solidFill>
                <a:latin typeface="Microsoft YaHei" panose="020B0503020204020204" pitchFamily="34" charset="-122"/>
                <a:ea typeface="Microsoft YaHei" panose="020B0503020204020204" pitchFamily="34" charset="-122"/>
              </a:rPr>
              <a:t>PyTorch</a:t>
            </a:r>
            <a:endParaRPr lang="zh-CN" altLang="en-US" sz="6600" dirty="0">
              <a:solidFill>
                <a:schemeClr val="bg1"/>
              </a:solidFill>
              <a:latin typeface="Microsoft YaHei" panose="020B0503020204020204" pitchFamily="34" charset="-122"/>
              <a:ea typeface="Microsoft YaHei" panose="020B0503020204020204" pitchFamily="34" charset="-122"/>
            </a:endParaRPr>
          </a:p>
        </p:txBody>
      </p:sp>
      <p:sp>
        <p:nvSpPr>
          <p:cNvPr id="6" name="副标题 2">
            <a:extLst>
              <a:ext uri="{FF2B5EF4-FFF2-40B4-BE49-F238E27FC236}">
                <a16:creationId xmlns:a16="http://schemas.microsoft.com/office/drawing/2014/main" id="{CFF1FABF-8BDE-C54A-A9C6-18A81E72C433}"/>
              </a:ext>
            </a:extLst>
          </p:cNvPr>
          <p:cNvSpPr>
            <a:spLocks noGrp="1"/>
          </p:cNvSpPr>
          <p:nvPr>
            <p:ph type="subTitle" idx="1"/>
          </p:nvPr>
        </p:nvSpPr>
        <p:spPr>
          <a:xfrm>
            <a:off x="1345853" y="3896673"/>
            <a:ext cx="2376264" cy="720081"/>
          </a:xfrm>
        </p:spPr>
        <p:txBody>
          <a:bodyPr anchor="ctr"/>
          <a:lstStyle/>
          <a:p>
            <a:pPr>
              <a:lnSpc>
                <a:spcPct val="100000"/>
              </a:lnSpc>
            </a:pPr>
            <a:r>
              <a:rPr lang="en-US" altLang="zh-CN" sz="6600" b="1" dirty="0">
                <a:solidFill>
                  <a:schemeClr val="bg1"/>
                </a:solidFill>
                <a:latin typeface="Stentiga" pitchFamily="82" charset="0"/>
                <a:ea typeface="Toppan Bunkyu Midashi Gothic Ex" panose="020B0900000000000000" pitchFamily="34" charset="-128"/>
                <a:cs typeface="Phosphate Inline" panose="02000506050000020004" pitchFamily="2" charset="0"/>
              </a:rPr>
              <a:t>ZOMI</a:t>
            </a:r>
            <a:endParaRPr lang="zh-CN" altLang="en-US" sz="6600" b="1" dirty="0">
              <a:solidFill>
                <a:schemeClr val="bg1"/>
              </a:solidFill>
              <a:latin typeface="Stentiga" pitchFamily="82" charset="0"/>
              <a:ea typeface="Toppan Bunkyu Midashi Gothic Ex" panose="020B0900000000000000" pitchFamily="34" charset="-128"/>
              <a:cs typeface="Phosphate Inline" panose="02000506050000020004" pitchFamily="2" charset="0"/>
            </a:endParaRPr>
          </a:p>
        </p:txBody>
      </p:sp>
      <p:pic>
        <p:nvPicPr>
          <p:cNvPr id="7" name="图片 6">
            <a:extLst>
              <a:ext uri="{FF2B5EF4-FFF2-40B4-BE49-F238E27FC236}">
                <a16:creationId xmlns:a16="http://schemas.microsoft.com/office/drawing/2014/main" id="{9881655E-97A6-F947-8F72-F4046D855423}"/>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53765" y="3896673"/>
            <a:ext cx="636527" cy="636527"/>
          </a:xfrm>
          <a:prstGeom prst="ellipse">
            <a:avLst/>
          </a:prstGeom>
          <a:ln w="28575" cap="rnd">
            <a:solidFill>
              <a:schemeClr val="bg1"/>
            </a:solidFill>
            <a:prstDash val="solid"/>
          </a:ln>
          <a:effectLst/>
        </p:spPr>
      </p:pic>
      <p:sp>
        <p:nvSpPr>
          <p:cNvPr id="8" name="标题 1">
            <a:extLst>
              <a:ext uri="{FF2B5EF4-FFF2-40B4-BE49-F238E27FC236}">
                <a16:creationId xmlns:a16="http://schemas.microsoft.com/office/drawing/2014/main" id="{E86395C9-D3A3-F743-9A37-107A71540301}"/>
              </a:ext>
            </a:extLst>
          </p:cNvPr>
          <p:cNvSpPr txBox="1">
            <a:spLocks/>
          </p:cNvSpPr>
          <p:nvPr/>
        </p:nvSpPr>
        <p:spPr>
          <a:xfrm>
            <a:off x="337741" y="1772816"/>
            <a:ext cx="11161240" cy="1872208"/>
          </a:xfrm>
          <a:prstGeom prst="rect">
            <a:avLst/>
          </a:prstGeom>
          <a:gradFill flip="none" rotWithShape="1">
            <a:gsLst>
              <a:gs pos="30000">
                <a:schemeClr val="bg1">
                  <a:alpha val="0"/>
                </a:schemeClr>
              </a:gs>
              <a:gs pos="63000">
                <a:schemeClr val="bg1">
                  <a:alpha val="32000"/>
                </a:schemeClr>
              </a:gs>
              <a:gs pos="100000">
                <a:srgbClr val="6FC4F7"/>
              </a:gs>
            </a:gsLst>
            <a:lin ang="0" scaled="0"/>
            <a:tileRect/>
          </a:gradFill>
          <a:ln>
            <a:noFill/>
          </a:ln>
        </p:spPr>
        <p:txBody>
          <a:bodyPr anchor="ctr">
            <a:noAutofit/>
          </a:bodyPr>
          <a:lst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a:lstStyle>
          <a:p>
            <a:r>
              <a:rPr lang="en-US" altLang="zh-CN" sz="9600" dirty="0">
                <a:solidFill>
                  <a:schemeClr val="bg1"/>
                </a:solidFill>
                <a:latin typeface="Microsoft YaHei" panose="020B0503020204020204" pitchFamily="34" charset="-122"/>
                <a:ea typeface="Microsoft YaHei" panose="020B0503020204020204" pitchFamily="34" charset="-122"/>
                <a:cs typeface="Futura Medium" panose="020B0602020204020303" pitchFamily="34" charset="-79"/>
              </a:rPr>
              <a:t>TorchDynamo</a:t>
            </a:r>
          </a:p>
        </p:txBody>
      </p:sp>
    </p:spTree>
    <p:extLst>
      <p:ext uri="{BB962C8B-B14F-4D97-AF65-F5344CB8AC3E}">
        <p14:creationId xmlns:p14="http://schemas.microsoft.com/office/powerpoint/2010/main" val="33443603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2AD6EA-FC20-FB46-B20E-80526BC431E0}"/>
              </a:ext>
            </a:extLst>
          </p:cNvPr>
          <p:cNvSpPr>
            <a:spLocks noGrp="1"/>
          </p:cNvSpPr>
          <p:nvPr>
            <p:ph type="title"/>
          </p:nvPr>
        </p:nvSpPr>
        <p:spPr/>
        <p:txBody>
          <a:bodyPr/>
          <a:lstStyle/>
          <a:p>
            <a:r>
              <a:rPr lang="zh-CN" altLang="en-US" dirty="0"/>
              <a:t>获取计算图的主要方式 </a:t>
            </a:r>
            <a:r>
              <a:rPr lang="en-US" altLang="zh-CN" dirty="0"/>
              <a:t>(I)</a:t>
            </a:r>
            <a:endParaRPr kumimoji="1" lang="zh-CN" altLang="en-US" sz="2800" dirty="0"/>
          </a:p>
        </p:txBody>
      </p:sp>
      <p:sp>
        <p:nvSpPr>
          <p:cNvPr id="3" name="内容占位符 2">
            <a:extLst>
              <a:ext uri="{FF2B5EF4-FFF2-40B4-BE49-F238E27FC236}">
                <a16:creationId xmlns:a16="http://schemas.microsoft.com/office/drawing/2014/main" id="{BD9FA0FD-BB94-EB4D-90AE-093FC400373C}"/>
              </a:ext>
            </a:extLst>
          </p:cNvPr>
          <p:cNvSpPr>
            <a:spLocks noGrp="1"/>
          </p:cNvSpPr>
          <p:nvPr>
            <p:ph sz="half" idx="1"/>
          </p:nvPr>
        </p:nvSpPr>
        <p:spPr/>
        <p:txBody>
          <a:bodyPr/>
          <a:lstStyle/>
          <a:p>
            <a:r>
              <a:rPr lang="zh-CN" altLang="en-US" sz="2000" b="1" dirty="0">
                <a:latin typeface="Gill Sans MT" panose="020B0502020104020203" pitchFamily="34" charset="0"/>
              </a:rPr>
              <a:t>基于追踪</a:t>
            </a:r>
            <a:r>
              <a:rPr lang="en-US" altLang="zh-CN" sz="2000" b="1" dirty="0">
                <a:latin typeface="Gill Sans MT" panose="020B0502020104020203" pitchFamily="34" charset="0"/>
              </a:rPr>
              <a:t>Trace</a:t>
            </a:r>
            <a:r>
              <a:rPr lang="zh-CN" altLang="en-US" sz="2000" b="1" dirty="0">
                <a:latin typeface="Gill Sans MT" panose="020B0502020104020203" pitchFamily="34" charset="0"/>
              </a:rPr>
              <a:t>：</a:t>
            </a:r>
            <a:r>
              <a:rPr lang="zh-CN" altLang="en-US" sz="2000" dirty="0">
                <a:latin typeface="Gill Sans MT" panose="020B0502020104020203" pitchFamily="34" charset="0"/>
              </a:rPr>
              <a:t>直接执行用户代码，记录下算子调用序列，将算子调用序列保存为静态图，执行中脱离前端语言环境，由运行时按照静态图逻辑执行；</a:t>
            </a:r>
          </a:p>
          <a:p>
            <a:endParaRPr kumimoji="1" lang="zh-CN" altLang="en-US" sz="2000" dirty="0">
              <a:latin typeface="Gill Sans MT" panose="020B0502020104020203" pitchFamily="34" charset="0"/>
            </a:endParaRPr>
          </a:p>
        </p:txBody>
      </p:sp>
      <p:pic>
        <p:nvPicPr>
          <p:cNvPr id="6" name="图片 5">
            <a:extLst>
              <a:ext uri="{FF2B5EF4-FFF2-40B4-BE49-F238E27FC236}">
                <a16:creationId xmlns:a16="http://schemas.microsoft.com/office/drawing/2014/main" id="{088935C5-572A-9747-AF90-75F9DC976985}"/>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0118147" y="548679"/>
            <a:ext cx="576064" cy="864097"/>
          </a:xfrm>
          <a:prstGeom prst="rect">
            <a:avLst/>
          </a:prstGeom>
        </p:spPr>
      </p:pic>
      <p:sp>
        <p:nvSpPr>
          <p:cNvPr id="7" name="文本框 6">
            <a:extLst>
              <a:ext uri="{FF2B5EF4-FFF2-40B4-BE49-F238E27FC236}">
                <a16:creationId xmlns:a16="http://schemas.microsoft.com/office/drawing/2014/main" id="{086E9172-3791-D34B-8E19-3A46A1B0A011}"/>
              </a:ext>
            </a:extLst>
          </p:cNvPr>
          <p:cNvSpPr txBox="1"/>
          <p:nvPr/>
        </p:nvSpPr>
        <p:spPr>
          <a:xfrm>
            <a:off x="10749422" y="749895"/>
            <a:ext cx="1056700" cy="461665"/>
          </a:xfrm>
          <a:prstGeom prst="rect">
            <a:avLst/>
          </a:prstGeom>
          <a:noFill/>
        </p:spPr>
        <p:txBody>
          <a:bodyPr wrap="none" rtlCol="0">
            <a:spAutoFit/>
          </a:bodyPr>
          <a:lstStyle/>
          <a:p>
            <a:pPr>
              <a:buNone/>
            </a:pPr>
            <a:r>
              <a:rPr lang="en-US" altLang="zh-CN" sz="2400" b="1" dirty="0">
                <a:solidFill>
                  <a:srgbClr val="59595A"/>
                </a:solidFill>
                <a:latin typeface="+mj-ea"/>
                <a:ea typeface="+mj-ea"/>
              </a:rPr>
              <a:t>PT</a:t>
            </a:r>
            <a:r>
              <a:rPr lang="zh-CN" altLang="en-US" sz="2400" b="1" dirty="0">
                <a:solidFill>
                  <a:srgbClr val="59595A"/>
                </a:solidFill>
                <a:latin typeface="+mj-ea"/>
                <a:ea typeface="+mj-ea"/>
              </a:rPr>
              <a:t> </a:t>
            </a:r>
            <a:r>
              <a:rPr lang="en-US" altLang="zh-CN" sz="2400" b="1" dirty="0">
                <a:solidFill>
                  <a:srgbClr val="59595A"/>
                </a:solidFill>
                <a:latin typeface="+mj-ea"/>
                <a:ea typeface="+mj-ea"/>
              </a:rPr>
              <a:t>FX</a:t>
            </a:r>
            <a:endParaRPr lang="zh-CN" altLang="en-US" sz="2400" b="1" dirty="0" err="1">
              <a:solidFill>
                <a:srgbClr val="59595A"/>
              </a:solidFill>
              <a:latin typeface="+mj-ea"/>
              <a:ea typeface="+mj-ea"/>
            </a:endParaRPr>
          </a:p>
        </p:txBody>
      </p:sp>
      <p:pic>
        <p:nvPicPr>
          <p:cNvPr id="14" name="图片 13">
            <a:extLst>
              <a:ext uri="{FF2B5EF4-FFF2-40B4-BE49-F238E27FC236}">
                <a16:creationId xmlns:a16="http://schemas.microsoft.com/office/drawing/2014/main" id="{E1F31E5B-9683-004B-805C-56E0FCEE563A}"/>
              </a:ext>
            </a:extLst>
          </p:cNvPr>
          <p:cNvPicPr>
            <a:picLocks noChangeAspect="1"/>
          </p:cNvPicPr>
          <p:nvPr/>
        </p:nvPicPr>
        <p:blipFill>
          <a:blip r:embed="rId3"/>
          <a:stretch>
            <a:fillRect/>
          </a:stretch>
        </p:blipFill>
        <p:spPr>
          <a:xfrm>
            <a:off x="985813" y="2522704"/>
            <a:ext cx="8042597" cy="3655726"/>
          </a:xfrm>
          <a:prstGeom prst="rect">
            <a:avLst/>
          </a:prstGeom>
        </p:spPr>
      </p:pic>
    </p:spTree>
    <p:extLst>
      <p:ext uri="{BB962C8B-B14F-4D97-AF65-F5344CB8AC3E}">
        <p14:creationId xmlns:p14="http://schemas.microsoft.com/office/powerpoint/2010/main" val="1312173283"/>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2AD6EA-FC20-FB46-B20E-80526BC431E0}"/>
              </a:ext>
            </a:extLst>
          </p:cNvPr>
          <p:cNvSpPr>
            <a:spLocks noGrp="1"/>
          </p:cNvSpPr>
          <p:nvPr>
            <p:ph type="title"/>
          </p:nvPr>
        </p:nvSpPr>
        <p:spPr/>
        <p:txBody>
          <a:bodyPr/>
          <a:lstStyle/>
          <a:p>
            <a:r>
              <a:rPr lang="zh-CN" altLang="en-US" dirty="0"/>
              <a:t>获取计算图的主要方式 </a:t>
            </a:r>
            <a:r>
              <a:rPr lang="en-US" altLang="zh-CN" dirty="0"/>
              <a:t>(I)</a:t>
            </a:r>
            <a:endParaRPr kumimoji="1" lang="zh-CN" altLang="en-US" sz="2800" dirty="0"/>
          </a:p>
        </p:txBody>
      </p:sp>
      <p:sp>
        <p:nvSpPr>
          <p:cNvPr id="3" name="内容占位符 2">
            <a:extLst>
              <a:ext uri="{FF2B5EF4-FFF2-40B4-BE49-F238E27FC236}">
                <a16:creationId xmlns:a16="http://schemas.microsoft.com/office/drawing/2014/main" id="{BD9FA0FD-BB94-EB4D-90AE-093FC400373C}"/>
              </a:ext>
            </a:extLst>
          </p:cNvPr>
          <p:cNvSpPr>
            <a:spLocks noGrp="1"/>
          </p:cNvSpPr>
          <p:nvPr>
            <p:ph sz="half" idx="1"/>
          </p:nvPr>
        </p:nvSpPr>
        <p:spPr/>
        <p:txBody>
          <a:bodyPr/>
          <a:lstStyle/>
          <a:p>
            <a:r>
              <a:rPr lang="zh-CN" altLang="en-US" sz="2000" b="1" dirty="0">
                <a:latin typeface="Gill Sans MT" panose="020B0502020104020203" pitchFamily="34" charset="0"/>
              </a:rPr>
              <a:t>基于追踪</a:t>
            </a:r>
            <a:r>
              <a:rPr lang="en-US" altLang="zh-CN" sz="2000" b="1" dirty="0">
                <a:latin typeface="Gill Sans MT" panose="020B0502020104020203" pitchFamily="34" charset="0"/>
              </a:rPr>
              <a:t>Trace</a:t>
            </a:r>
            <a:r>
              <a:rPr lang="zh-CN" altLang="en-US" sz="2000" b="1" dirty="0">
                <a:latin typeface="Gill Sans MT" panose="020B0502020104020203" pitchFamily="34" charset="0"/>
              </a:rPr>
              <a:t>：</a:t>
            </a:r>
            <a:r>
              <a:rPr lang="zh-CN" altLang="en-US" sz="2000" dirty="0">
                <a:latin typeface="Gill Sans MT" panose="020B0502020104020203" pitchFamily="34" charset="0"/>
              </a:rPr>
              <a:t>直接执行用户代码，记录下算子调用序列，将算子调用序列保存为静态图，执行中脱离前端语言环境，由运行时按照静态图逻辑执行；</a:t>
            </a:r>
          </a:p>
          <a:p>
            <a:endParaRPr kumimoji="1" lang="zh-CN" altLang="en-US" sz="2000" dirty="0">
              <a:latin typeface="Gill Sans MT" panose="020B0502020104020203" pitchFamily="34" charset="0"/>
            </a:endParaRPr>
          </a:p>
        </p:txBody>
      </p:sp>
      <p:pic>
        <p:nvPicPr>
          <p:cNvPr id="6" name="图片 5">
            <a:extLst>
              <a:ext uri="{FF2B5EF4-FFF2-40B4-BE49-F238E27FC236}">
                <a16:creationId xmlns:a16="http://schemas.microsoft.com/office/drawing/2014/main" id="{088935C5-572A-9747-AF90-75F9DC976985}"/>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0118147" y="548679"/>
            <a:ext cx="576064" cy="864097"/>
          </a:xfrm>
          <a:prstGeom prst="rect">
            <a:avLst/>
          </a:prstGeom>
        </p:spPr>
      </p:pic>
      <p:sp>
        <p:nvSpPr>
          <p:cNvPr id="7" name="文本框 6">
            <a:extLst>
              <a:ext uri="{FF2B5EF4-FFF2-40B4-BE49-F238E27FC236}">
                <a16:creationId xmlns:a16="http://schemas.microsoft.com/office/drawing/2014/main" id="{086E9172-3791-D34B-8E19-3A46A1B0A011}"/>
              </a:ext>
            </a:extLst>
          </p:cNvPr>
          <p:cNvSpPr txBox="1"/>
          <p:nvPr/>
        </p:nvSpPr>
        <p:spPr>
          <a:xfrm>
            <a:off x="10749422" y="749895"/>
            <a:ext cx="1056700" cy="461665"/>
          </a:xfrm>
          <a:prstGeom prst="rect">
            <a:avLst/>
          </a:prstGeom>
          <a:noFill/>
        </p:spPr>
        <p:txBody>
          <a:bodyPr wrap="none" rtlCol="0">
            <a:spAutoFit/>
          </a:bodyPr>
          <a:lstStyle/>
          <a:p>
            <a:pPr>
              <a:buNone/>
            </a:pPr>
            <a:r>
              <a:rPr lang="en-US" altLang="zh-CN" sz="2400" b="1" dirty="0">
                <a:solidFill>
                  <a:srgbClr val="59595A"/>
                </a:solidFill>
                <a:latin typeface="+mj-ea"/>
                <a:ea typeface="+mj-ea"/>
              </a:rPr>
              <a:t>PT</a:t>
            </a:r>
            <a:r>
              <a:rPr lang="zh-CN" altLang="en-US" sz="2400" b="1" dirty="0">
                <a:solidFill>
                  <a:srgbClr val="59595A"/>
                </a:solidFill>
                <a:latin typeface="+mj-ea"/>
                <a:ea typeface="+mj-ea"/>
              </a:rPr>
              <a:t> </a:t>
            </a:r>
            <a:r>
              <a:rPr lang="en-US" altLang="zh-CN" sz="2400" b="1" dirty="0">
                <a:solidFill>
                  <a:srgbClr val="59595A"/>
                </a:solidFill>
                <a:latin typeface="+mj-ea"/>
                <a:ea typeface="+mj-ea"/>
              </a:rPr>
              <a:t>FX</a:t>
            </a:r>
            <a:endParaRPr lang="zh-CN" altLang="en-US" sz="2400" b="1" dirty="0" err="1">
              <a:solidFill>
                <a:srgbClr val="59595A"/>
              </a:solidFill>
              <a:latin typeface="+mj-ea"/>
              <a:ea typeface="+mj-ea"/>
            </a:endParaRPr>
          </a:p>
        </p:txBody>
      </p:sp>
      <p:sp>
        <p:nvSpPr>
          <p:cNvPr id="9" name="矩形 8">
            <a:extLst>
              <a:ext uri="{FF2B5EF4-FFF2-40B4-BE49-F238E27FC236}">
                <a16:creationId xmlns:a16="http://schemas.microsoft.com/office/drawing/2014/main" id="{BDAB8F87-91A0-4148-BE6F-C7DA95A5A0BD}"/>
              </a:ext>
            </a:extLst>
          </p:cNvPr>
          <p:cNvSpPr/>
          <p:nvPr/>
        </p:nvSpPr>
        <p:spPr>
          <a:xfrm>
            <a:off x="691989" y="3724862"/>
            <a:ext cx="10518960" cy="496226"/>
          </a:xfrm>
          <a:prstGeom prst="rect">
            <a:avLst/>
          </a:prstGeom>
        </p:spPr>
        <p:txBody>
          <a:bodyPr wrap="square">
            <a:spAutoFit/>
          </a:bodyPr>
          <a:lstStyle/>
          <a:p>
            <a:pPr marL="239106" indent="-239106" defTabSz="1218804" eaLnBrk="0" hangingPunct="0">
              <a:lnSpc>
                <a:spcPct val="150000"/>
              </a:lnSpc>
              <a:spcBef>
                <a:spcPts val="0"/>
              </a:spcBef>
              <a:buClr>
                <a:srgbClr val="71B2FF"/>
              </a:buClr>
              <a:buChar char="•"/>
            </a:pPr>
            <a:r>
              <a:rPr lang="zh-CN" altLang="en-US" sz="2000" dirty="0">
                <a:solidFill>
                  <a:srgbClr val="374154"/>
                </a:solidFill>
                <a:latin typeface="+mj-ea"/>
                <a:ea typeface="+mj-ea"/>
              </a:rPr>
              <a:t>能够更广泛地支持宿主语言中的各种动态控制流语句</a:t>
            </a:r>
            <a:r>
              <a:rPr lang="zh-CN" altLang="en-US" sz="2000" kern="0" dirty="0">
                <a:solidFill>
                  <a:srgbClr val="374154"/>
                </a:solidFill>
                <a:latin typeface="+mj-ea"/>
                <a:ea typeface="+mj-ea"/>
              </a:rPr>
              <a:t>；</a:t>
            </a:r>
            <a:endParaRPr lang="en-US" altLang="zh-CN" sz="2000" kern="0" dirty="0">
              <a:solidFill>
                <a:srgbClr val="374154"/>
              </a:solidFill>
              <a:latin typeface="+mj-ea"/>
              <a:ea typeface="+mj-ea"/>
            </a:endParaRPr>
          </a:p>
        </p:txBody>
      </p:sp>
      <p:sp>
        <p:nvSpPr>
          <p:cNvPr id="10" name="矩形 9">
            <a:extLst>
              <a:ext uri="{FF2B5EF4-FFF2-40B4-BE49-F238E27FC236}">
                <a16:creationId xmlns:a16="http://schemas.microsoft.com/office/drawing/2014/main" id="{CF813537-2D70-5C43-8D3B-4799DD020496}"/>
              </a:ext>
            </a:extLst>
          </p:cNvPr>
          <p:cNvSpPr/>
          <p:nvPr/>
        </p:nvSpPr>
        <p:spPr>
          <a:xfrm>
            <a:off x="691989" y="4653136"/>
            <a:ext cx="697627" cy="400110"/>
          </a:xfrm>
          <a:prstGeom prst="rect">
            <a:avLst/>
          </a:prstGeom>
        </p:spPr>
        <p:txBody>
          <a:bodyPr wrap="none">
            <a:spAutoFit/>
          </a:bodyPr>
          <a:lstStyle/>
          <a:p>
            <a:pPr algn="ctr"/>
            <a:r>
              <a:rPr lang="zh-CN" altLang="en-US" sz="2000" b="1" dirty="0">
                <a:solidFill>
                  <a:srgbClr val="FFC000"/>
                </a:solidFill>
                <a:latin typeface="+mj-ea"/>
                <a:ea typeface="+mj-ea"/>
              </a:rPr>
              <a:t>缺点</a:t>
            </a:r>
          </a:p>
        </p:txBody>
      </p:sp>
      <p:sp>
        <p:nvSpPr>
          <p:cNvPr id="11" name="矩形 10">
            <a:extLst>
              <a:ext uri="{FF2B5EF4-FFF2-40B4-BE49-F238E27FC236}">
                <a16:creationId xmlns:a16="http://schemas.microsoft.com/office/drawing/2014/main" id="{EC5D2146-9542-6B48-AD7A-E60B8F62C270}"/>
              </a:ext>
            </a:extLst>
          </p:cNvPr>
          <p:cNvSpPr/>
          <p:nvPr/>
        </p:nvSpPr>
        <p:spPr>
          <a:xfrm>
            <a:off x="691989" y="3292814"/>
            <a:ext cx="697627" cy="400110"/>
          </a:xfrm>
          <a:prstGeom prst="rect">
            <a:avLst/>
          </a:prstGeom>
        </p:spPr>
        <p:txBody>
          <a:bodyPr wrap="none">
            <a:spAutoFit/>
          </a:bodyPr>
          <a:lstStyle/>
          <a:p>
            <a:pPr algn="ctr"/>
            <a:r>
              <a:rPr lang="zh-CN" altLang="en-US" sz="2000" b="1" dirty="0">
                <a:solidFill>
                  <a:srgbClr val="FFC000"/>
                </a:solidFill>
                <a:latin typeface="+mj-ea"/>
                <a:ea typeface="+mj-ea"/>
              </a:rPr>
              <a:t>优点</a:t>
            </a:r>
          </a:p>
        </p:txBody>
      </p:sp>
      <p:sp>
        <p:nvSpPr>
          <p:cNvPr id="12" name="矩形 11">
            <a:extLst>
              <a:ext uri="{FF2B5EF4-FFF2-40B4-BE49-F238E27FC236}">
                <a16:creationId xmlns:a16="http://schemas.microsoft.com/office/drawing/2014/main" id="{DEBADFD2-8B72-094A-853C-D6FB59A9A33D}"/>
              </a:ext>
            </a:extLst>
          </p:cNvPr>
          <p:cNvSpPr/>
          <p:nvPr/>
        </p:nvSpPr>
        <p:spPr>
          <a:xfrm>
            <a:off x="691989" y="5100133"/>
            <a:ext cx="10518960" cy="496226"/>
          </a:xfrm>
          <a:prstGeom prst="rect">
            <a:avLst/>
          </a:prstGeom>
        </p:spPr>
        <p:txBody>
          <a:bodyPr wrap="square">
            <a:spAutoFit/>
          </a:bodyPr>
          <a:lstStyle/>
          <a:p>
            <a:pPr marL="239106" indent="-239106" defTabSz="1218804" eaLnBrk="0" hangingPunct="0">
              <a:lnSpc>
                <a:spcPct val="150000"/>
              </a:lnSpc>
              <a:spcBef>
                <a:spcPts val="0"/>
              </a:spcBef>
              <a:buClr>
                <a:srgbClr val="71B2FF"/>
              </a:buClr>
              <a:buFontTx/>
              <a:buChar char="•"/>
            </a:pPr>
            <a:r>
              <a:rPr lang="zh-CN" altLang="en-US" sz="2000" kern="0" dirty="0">
                <a:solidFill>
                  <a:srgbClr val="374154"/>
                </a:solidFill>
                <a:latin typeface="+mj-ea"/>
                <a:ea typeface="+mj-ea"/>
              </a:rPr>
              <a:t>执行场景受限，</a:t>
            </a:r>
            <a:r>
              <a:rPr lang="zh-CN" altLang="en-US" sz="2000" dirty="0">
                <a:solidFill>
                  <a:srgbClr val="374154"/>
                </a:solidFill>
                <a:latin typeface="+mj-ea"/>
                <a:ea typeface="+mj-ea"/>
              </a:rPr>
              <a:t>只能保留程序有限执行轨迹并线性化，静态图失去源程序完整控制结构；</a:t>
            </a:r>
            <a:endParaRPr lang="en-US" altLang="zh-CN" sz="2000" kern="0" dirty="0">
              <a:solidFill>
                <a:srgbClr val="374154"/>
              </a:solidFill>
              <a:latin typeface="+mj-ea"/>
              <a:ea typeface="+mj-ea"/>
            </a:endParaRPr>
          </a:p>
        </p:txBody>
      </p:sp>
    </p:spTree>
    <p:extLst>
      <p:ext uri="{BB962C8B-B14F-4D97-AF65-F5344CB8AC3E}">
        <p14:creationId xmlns:p14="http://schemas.microsoft.com/office/powerpoint/2010/main" val="1558618323"/>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2AD6EA-FC20-FB46-B20E-80526BC431E0}"/>
              </a:ext>
            </a:extLst>
          </p:cNvPr>
          <p:cNvSpPr>
            <a:spLocks noGrp="1"/>
          </p:cNvSpPr>
          <p:nvPr>
            <p:ph type="title"/>
          </p:nvPr>
        </p:nvSpPr>
        <p:spPr/>
        <p:txBody>
          <a:bodyPr/>
          <a:lstStyle/>
          <a:p>
            <a:r>
              <a:rPr lang="zh-CN" altLang="en-US" dirty="0"/>
              <a:t>获取计算图的主要方式 </a:t>
            </a:r>
            <a:r>
              <a:rPr lang="en-US" altLang="zh-CN" dirty="0"/>
              <a:t>(II)</a:t>
            </a:r>
            <a:endParaRPr kumimoji="1" lang="zh-CN" altLang="en-US" sz="2800" dirty="0"/>
          </a:p>
        </p:txBody>
      </p:sp>
      <p:sp>
        <p:nvSpPr>
          <p:cNvPr id="3" name="内容占位符 2">
            <a:extLst>
              <a:ext uri="{FF2B5EF4-FFF2-40B4-BE49-F238E27FC236}">
                <a16:creationId xmlns:a16="http://schemas.microsoft.com/office/drawing/2014/main" id="{BD9FA0FD-BB94-EB4D-90AE-093FC400373C}"/>
              </a:ext>
            </a:extLst>
          </p:cNvPr>
          <p:cNvSpPr>
            <a:spLocks noGrp="1"/>
          </p:cNvSpPr>
          <p:nvPr>
            <p:ph sz="half" idx="1"/>
          </p:nvPr>
        </p:nvSpPr>
        <p:spPr/>
        <p:txBody>
          <a:bodyPr/>
          <a:lstStyle/>
          <a:p>
            <a:pPr>
              <a:lnSpc>
                <a:spcPct val="150000"/>
              </a:lnSpc>
            </a:pPr>
            <a:r>
              <a:rPr lang="zh-CN" altLang="en-US" sz="2000" b="1" dirty="0">
                <a:latin typeface="Gill Sans MT" panose="020B0502020104020203" pitchFamily="34" charset="0"/>
              </a:rPr>
              <a:t>基于源代码解析：</a:t>
            </a:r>
            <a:r>
              <a:rPr lang="zh-CN" altLang="en-US" sz="2000" dirty="0">
                <a:latin typeface="Gill Sans MT" panose="020B0502020104020203" pitchFamily="34" charset="0"/>
              </a:rPr>
              <a:t>以宿主语言的抽象语法树（</a:t>
            </a:r>
            <a:r>
              <a:rPr lang="en-US" altLang="zh-CN" sz="2000" dirty="0">
                <a:latin typeface="Gill Sans MT" panose="020B0502020104020203" pitchFamily="34" charset="0"/>
              </a:rPr>
              <a:t>AST</a:t>
            </a:r>
            <a:r>
              <a:rPr lang="zh-CN" altLang="en-US" sz="2000" dirty="0">
                <a:latin typeface="Gill Sans MT" panose="020B0502020104020203" pitchFamily="34" charset="0"/>
              </a:rPr>
              <a:t>）为输入，转化为内部语法树，经过别名分析，</a:t>
            </a:r>
            <a:r>
              <a:rPr lang="en-US" altLang="zh-CN" sz="2000" dirty="0">
                <a:latin typeface="Gill Sans MT" panose="020B0502020104020203" pitchFamily="34" charset="0"/>
              </a:rPr>
              <a:t>SSA</a:t>
            </a:r>
            <a:r>
              <a:rPr lang="zh-CN" altLang="en-US" sz="2000" dirty="0">
                <a:latin typeface="Gill Sans MT" panose="020B0502020104020203" pitchFamily="34" charset="0"/>
              </a:rPr>
              <a:t>（</a:t>
            </a:r>
            <a:r>
              <a:rPr lang="en-US" altLang="zh-CN" sz="2000" dirty="0">
                <a:latin typeface="Gill Sans MT" panose="020B0502020104020203" pitchFamily="34" charset="0"/>
              </a:rPr>
              <a:t>static single value assignment</a:t>
            </a:r>
            <a:r>
              <a:rPr lang="zh-CN" altLang="en-US" sz="2000" dirty="0">
                <a:latin typeface="Gill Sans MT" panose="020B0502020104020203" pitchFamily="34" charset="0"/>
              </a:rPr>
              <a:t>），类型推断等</a:t>
            </a:r>
            <a:r>
              <a:rPr lang="en-US" altLang="zh-CN" sz="2000" dirty="0">
                <a:latin typeface="Gill Sans MT" panose="020B0502020104020203" pitchFamily="34" charset="0"/>
              </a:rPr>
              <a:t>Pass</a:t>
            </a:r>
            <a:r>
              <a:rPr lang="zh-CN" altLang="en-US" sz="2000" dirty="0">
                <a:latin typeface="Gill Sans MT" panose="020B0502020104020203" pitchFamily="34" charset="0"/>
              </a:rPr>
              <a:t>，转换为计算图表示；</a:t>
            </a:r>
          </a:p>
          <a:p>
            <a:pPr>
              <a:lnSpc>
                <a:spcPct val="150000"/>
              </a:lnSpc>
            </a:pPr>
            <a:endParaRPr kumimoji="1" lang="zh-CN" altLang="en-US" sz="2000" dirty="0">
              <a:latin typeface="Gill Sans MT" panose="020B0502020104020203" pitchFamily="34" charset="0"/>
            </a:endParaRPr>
          </a:p>
        </p:txBody>
      </p:sp>
      <p:pic>
        <p:nvPicPr>
          <p:cNvPr id="6" name="图片 5">
            <a:extLst>
              <a:ext uri="{FF2B5EF4-FFF2-40B4-BE49-F238E27FC236}">
                <a16:creationId xmlns:a16="http://schemas.microsoft.com/office/drawing/2014/main" id="{088935C5-572A-9747-AF90-75F9DC976985}"/>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0118147" y="548679"/>
            <a:ext cx="576064" cy="864097"/>
          </a:xfrm>
          <a:prstGeom prst="rect">
            <a:avLst/>
          </a:prstGeom>
        </p:spPr>
      </p:pic>
      <p:sp>
        <p:nvSpPr>
          <p:cNvPr id="7" name="文本框 6">
            <a:extLst>
              <a:ext uri="{FF2B5EF4-FFF2-40B4-BE49-F238E27FC236}">
                <a16:creationId xmlns:a16="http://schemas.microsoft.com/office/drawing/2014/main" id="{086E9172-3791-D34B-8E19-3A46A1B0A011}"/>
              </a:ext>
            </a:extLst>
          </p:cNvPr>
          <p:cNvSpPr txBox="1"/>
          <p:nvPr/>
        </p:nvSpPr>
        <p:spPr>
          <a:xfrm>
            <a:off x="10749422" y="749895"/>
            <a:ext cx="1109599" cy="461665"/>
          </a:xfrm>
          <a:prstGeom prst="rect">
            <a:avLst/>
          </a:prstGeom>
          <a:noFill/>
        </p:spPr>
        <p:txBody>
          <a:bodyPr wrap="none" rtlCol="0">
            <a:spAutoFit/>
          </a:bodyPr>
          <a:lstStyle/>
          <a:p>
            <a:pPr>
              <a:buNone/>
            </a:pPr>
            <a:r>
              <a:rPr lang="en-US" altLang="zh-CN" sz="2400" b="1" dirty="0">
                <a:solidFill>
                  <a:srgbClr val="59595A"/>
                </a:solidFill>
                <a:latin typeface="+mj-ea"/>
                <a:ea typeface="+mj-ea"/>
              </a:rPr>
              <a:t>PT</a:t>
            </a:r>
            <a:r>
              <a:rPr lang="zh-CN" altLang="en-US" sz="2400" b="1" dirty="0">
                <a:solidFill>
                  <a:srgbClr val="59595A"/>
                </a:solidFill>
                <a:latin typeface="+mj-ea"/>
                <a:ea typeface="+mj-ea"/>
              </a:rPr>
              <a:t> </a:t>
            </a:r>
            <a:r>
              <a:rPr lang="en-US" altLang="zh-CN" sz="2400" b="1" dirty="0">
                <a:solidFill>
                  <a:srgbClr val="59595A"/>
                </a:solidFill>
                <a:latin typeface="+mj-ea"/>
                <a:ea typeface="+mj-ea"/>
              </a:rPr>
              <a:t>JIT</a:t>
            </a:r>
            <a:endParaRPr lang="zh-CN" altLang="en-US" sz="2400" b="1" dirty="0" err="1">
              <a:solidFill>
                <a:srgbClr val="59595A"/>
              </a:solidFill>
              <a:latin typeface="+mj-ea"/>
              <a:ea typeface="+mj-ea"/>
            </a:endParaRPr>
          </a:p>
        </p:txBody>
      </p:sp>
      <p:pic>
        <p:nvPicPr>
          <p:cNvPr id="10" name="图片 9">
            <a:extLst>
              <a:ext uri="{FF2B5EF4-FFF2-40B4-BE49-F238E27FC236}">
                <a16:creationId xmlns:a16="http://schemas.microsoft.com/office/drawing/2014/main" id="{F6430F7B-6A76-8046-B9BD-9EAB4CEDFBD7}"/>
              </a:ext>
            </a:extLst>
          </p:cNvPr>
          <p:cNvPicPr>
            <a:picLocks noChangeAspect="1"/>
          </p:cNvPicPr>
          <p:nvPr/>
        </p:nvPicPr>
        <p:blipFill>
          <a:blip r:embed="rId3"/>
          <a:stretch>
            <a:fillRect/>
          </a:stretch>
        </p:blipFill>
        <p:spPr>
          <a:xfrm>
            <a:off x="5090269" y="2968105"/>
            <a:ext cx="6768752" cy="2981316"/>
          </a:xfrm>
          <a:prstGeom prst="rect">
            <a:avLst/>
          </a:prstGeom>
        </p:spPr>
      </p:pic>
      <p:pic>
        <p:nvPicPr>
          <p:cNvPr id="9" name="图片 8">
            <a:extLst>
              <a:ext uri="{FF2B5EF4-FFF2-40B4-BE49-F238E27FC236}">
                <a16:creationId xmlns:a16="http://schemas.microsoft.com/office/drawing/2014/main" id="{EC360C24-806D-7B4E-81CF-A5B706CAD93C}"/>
              </a:ext>
            </a:extLst>
          </p:cNvPr>
          <p:cNvPicPr>
            <a:picLocks noChangeAspect="1"/>
          </p:cNvPicPr>
          <p:nvPr/>
        </p:nvPicPr>
        <p:blipFill>
          <a:blip r:embed="rId4"/>
          <a:stretch>
            <a:fillRect/>
          </a:stretch>
        </p:blipFill>
        <p:spPr>
          <a:xfrm>
            <a:off x="577081" y="2901315"/>
            <a:ext cx="3976786" cy="3114897"/>
          </a:xfrm>
          <a:prstGeom prst="rect">
            <a:avLst/>
          </a:prstGeom>
        </p:spPr>
      </p:pic>
    </p:spTree>
    <p:extLst>
      <p:ext uri="{BB962C8B-B14F-4D97-AF65-F5344CB8AC3E}">
        <p14:creationId xmlns:p14="http://schemas.microsoft.com/office/powerpoint/2010/main" val="1847152030"/>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2AD6EA-FC20-FB46-B20E-80526BC431E0}"/>
              </a:ext>
            </a:extLst>
          </p:cNvPr>
          <p:cNvSpPr>
            <a:spLocks noGrp="1"/>
          </p:cNvSpPr>
          <p:nvPr>
            <p:ph type="title"/>
          </p:nvPr>
        </p:nvSpPr>
        <p:spPr/>
        <p:txBody>
          <a:bodyPr/>
          <a:lstStyle/>
          <a:p>
            <a:r>
              <a:rPr lang="zh-CN" altLang="en-US" dirty="0"/>
              <a:t>获取计算图的主要方式 </a:t>
            </a:r>
            <a:r>
              <a:rPr lang="en-US" altLang="zh-CN" dirty="0"/>
              <a:t>(II)</a:t>
            </a:r>
            <a:endParaRPr kumimoji="1" lang="zh-CN" altLang="en-US" sz="2800" dirty="0"/>
          </a:p>
        </p:txBody>
      </p:sp>
      <p:sp>
        <p:nvSpPr>
          <p:cNvPr id="3" name="内容占位符 2">
            <a:extLst>
              <a:ext uri="{FF2B5EF4-FFF2-40B4-BE49-F238E27FC236}">
                <a16:creationId xmlns:a16="http://schemas.microsoft.com/office/drawing/2014/main" id="{BD9FA0FD-BB94-EB4D-90AE-093FC400373C}"/>
              </a:ext>
            </a:extLst>
          </p:cNvPr>
          <p:cNvSpPr>
            <a:spLocks noGrp="1"/>
          </p:cNvSpPr>
          <p:nvPr>
            <p:ph sz="half" idx="1"/>
          </p:nvPr>
        </p:nvSpPr>
        <p:spPr/>
        <p:txBody>
          <a:bodyPr/>
          <a:lstStyle/>
          <a:p>
            <a:pPr>
              <a:lnSpc>
                <a:spcPct val="150000"/>
              </a:lnSpc>
            </a:pPr>
            <a:r>
              <a:rPr lang="zh-CN" altLang="en-US" sz="2000" b="1" dirty="0">
                <a:latin typeface="Gill Sans MT" panose="020B0502020104020203" pitchFamily="34" charset="0"/>
              </a:rPr>
              <a:t>基于源代码解析：</a:t>
            </a:r>
            <a:r>
              <a:rPr lang="zh-CN" altLang="en-US" sz="2000" dirty="0">
                <a:latin typeface="Gill Sans MT" panose="020B0502020104020203" pitchFamily="34" charset="0"/>
              </a:rPr>
              <a:t>以宿主语言的抽象语法树（</a:t>
            </a:r>
            <a:r>
              <a:rPr lang="en-US" altLang="zh-CN" sz="2000" dirty="0">
                <a:latin typeface="Gill Sans MT" panose="020B0502020104020203" pitchFamily="34" charset="0"/>
              </a:rPr>
              <a:t>AST</a:t>
            </a:r>
            <a:r>
              <a:rPr lang="zh-CN" altLang="en-US" sz="2000" dirty="0">
                <a:latin typeface="Gill Sans MT" panose="020B0502020104020203" pitchFamily="34" charset="0"/>
              </a:rPr>
              <a:t>）为输入，转化为内部语法树，经过别名分析，</a:t>
            </a:r>
            <a:r>
              <a:rPr lang="en-US" altLang="zh-CN" sz="2000" dirty="0">
                <a:latin typeface="Gill Sans MT" panose="020B0502020104020203" pitchFamily="34" charset="0"/>
              </a:rPr>
              <a:t>SSA</a:t>
            </a:r>
            <a:r>
              <a:rPr lang="zh-CN" altLang="en-US" sz="2000" dirty="0">
                <a:latin typeface="Gill Sans MT" panose="020B0502020104020203" pitchFamily="34" charset="0"/>
              </a:rPr>
              <a:t>（</a:t>
            </a:r>
            <a:r>
              <a:rPr lang="en-US" altLang="zh-CN" sz="2000" dirty="0">
                <a:latin typeface="Gill Sans MT" panose="020B0502020104020203" pitchFamily="34" charset="0"/>
              </a:rPr>
              <a:t>static single value assignment</a:t>
            </a:r>
            <a:r>
              <a:rPr lang="zh-CN" altLang="en-US" sz="2000" dirty="0">
                <a:latin typeface="Gill Sans MT" panose="020B0502020104020203" pitchFamily="34" charset="0"/>
              </a:rPr>
              <a:t>），类型推断等</a:t>
            </a:r>
            <a:r>
              <a:rPr lang="en-US" altLang="zh-CN" sz="2000" dirty="0">
                <a:latin typeface="Gill Sans MT" panose="020B0502020104020203" pitchFamily="34" charset="0"/>
              </a:rPr>
              <a:t>Pass</a:t>
            </a:r>
            <a:r>
              <a:rPr lang="zh-CN" altLang="en-US" sz="2000" dirty="0">
                <a:latin typeface="Gill Sans MT" panose="020B0502020104020203" pitchFamily="34" charset="0"/>
              </a:rPr>
              <a:t>，转换为计算图表示；</a:t>
            </a:r>
          </a:p>
          <a:p>
            <a:pPr>
              <a:lnSpc>
                <a:spcPct val="150000"/>
              </a:lnSpc>
            </a:pPr>
            <a:endParaRPr kumimoji="1" lang="zh-CN" altLang="en-US" sz="2000" dirty="0">
              <a:latin typeface="Gill Sans MT" panose="020B0502020104020203" pitchFamily="34" charset="0"/>
            </a:endParaRPr>
          </a:p>
        </p:txBody>
      </p:sp>
      <p:pic>
        <p:nvPicPr>
          <p:cNvPr id="6" name="图片 5">
            <a:extLst>
              <a:ext uri="{FF2B5EF4-FFF2-40B4-BE49-F238E27FC236}">
                <a16:creationId xmlns:a16="http://schemas.microsoft.com/office/drawing/2014/main" id="{088935C5-572A-9747-AF90-75F9DC976985}"/>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0118147" y="548679"/>
            <a:ext cx="576064" cy="864097"/>
          </a:xfrm>
          <a:prstGeom prst="rect">
            <a:avLst/>
          </a:prstGeom>
        </p:spPr>
      </p:pic>
      <p:sp>
        <p:nvSpPr>
          <p:cNvPr id="7" name="文本框 6">
            <a:extLst>
              <a:ext uri="{FF2B5EF4-FFF2-40B4-BE49-F238E27FC236}">
                <a16:creationId xmlns:a16="http://schemas.microsoft.com/office/drawing/2014/main" id="{086E9172-3791-D34B-8E19-3A46A1B0A011}"/>
              </a:ext>
            </a:extLst>
          </p:cNvPr>
          <p:cNvSpPr txBox="1"/>
          <p:nvPr/>
        </p:nvSpPr>
        <p:spPr>
          <a:xfrm>
            <a:off x="10749422" y="749895"/>
            <a:ext cx="1109599" cy="461665"/>
          </a:xfrm>
          <a:prstGeom prst="rect">
            <a:avLst/>
          </a:prstGeom>
          <a:noFill/>
        </p:spPr>
        <p:txBody>
          <a:bodyPr wrap="none" rtlCol="0">
            <a:spAutoFit/>
          </a:bodyPr>
          <a:lstStyle/>
          <a:p>
            <a:pPr>
              <a:buNone/>
            </a:pPr>
            <a:r>
              <a:rPr lang="en-US" altLang="zh-CN" sz="2400" b="1" dirty="0">
                <a:solidFill>
                  <a:srgbClr val="59595A"/>
                </a:solidFill>
                <a:latin typeface="+mj-ea"/>
                <a:ea typeface="+mj-ea"/>
              </a:rPr>
              <a:t>PT</a:t>
            </a:r>
            <a:r>
              <a:rPr lang="zh-CN" altLang="en-US" sz="2400" b="1" dirty="0">
                <a:solidFill>
                  <a:srgbClr val="59595A"/>
                </a:solidFill>
                <a:latin typeface="+mj-ea"/>
                <a:ea typeface="+mj-ea"/>
              </a:rPr>
              <a:t> </a:t>
            </a:r>
            <a:r>
              <a:rPr lang="en-US" altLang="zh-CN" sz="2400" b="1" dirty="0">
                <a:solidFill>
                  <a:srgbClr val="59595A"/>
                </a:solidFill>
                <a:latin typeface="+mj-ea"/>
                <a:ea typeface="+mj-ea"/>
              </a:rPr>
              <a:t>JIT</a:t>
            </a:r>
            <a:endParaRPr lang="zh-CN" altLang="en-US" sz="2400" b="1" dirty="0" err="1">
              <a:solidFill>
                <a:srgbClr val="59595A"/>
              </a:solidFill>
              <a:latin typeface="+mj-ea"/>
              <a:ea typeface="+mj-ea"/>
            </a:endParaRPr>
          </a:p>
        </p:txBody>
      </p:sp>
      <p:sp>
        <p:nvSpPr>
          <p:cNvPr id="9" name="矩形 8">
            <a:extLst>
              <a:ext uri="{FF2B5EF4-FFF2-40B4-BE49-F238E27FC236}">
                <a16:creationId xmlns:a16="http://schemas.microsoft.com/office/drawing/2014/main" id="{27ACB5E8-292A-714B-9A49-D8DCF3E47FD4}"/>
              </a:ext>
            </a:extLst>
          </p:cNvPr>
          <p:cNvSpPr/>
          <p:nvPr/>
        </p:nvSpPr>
        <p:spPr>
          <a:xfrm>
            <a:off x="691989" y="3325054"/>
            <a:ext cx="10518960" cy="499560"/>
          </a:xfrm>
          <a:prstGeom prst="rect">
            <a:avLst/>
          </a:prstGeom>
        </p:spPr>
        <p:txBody>
          <a:bodyPr wrap="square">
            <a:spAutoFit/>
          </a:bodyPr>
          <a:lstStyle/>
          <a:p>
            <a:pPr marL="239106" indent="-239106" defTabSz="1218804" eaLnBrk="0" hangingPunct="0">
              <a:lnSpc>
                <a:spcPct val="150000"/>
              </a:lnSpc>
              <a:spcBef>
                <a:spcPts val="0"/>
              </a:spcBef>
              <a:buClr>
                <a:srgbClr val="71B2FF"/>
              </a:buClr>
              <a:buChar char="•"/>
            </a:pPr>
            <a:r>
              <a:rPr lang="zh-CN" altLang="en-US" sz="2000" dirty="0">
                <a:solidFill>
                  <a:srgbClr val="374154"/>
                </a:solidFill>
                <a:latin typeface="+mj-ea"/>
                <a:ea typeface="+mj-ea"/>
              </a:rPr>
              <a:t>能够更广泛地支持宿主语言中的各种动态控制流语句</a:t>
            </a:r>
            <a:endParaRPr lang="en-US" altLang="zh-CN" sz="2000" kern="0" dirty="0">
              <a:solidFill>
                <a:srgbClr val="374154"/>
              </a:solidFill>
              <a:latin typeface="+mj-ea"/>
              <a:ea typeface="+mj-ea"/>
            </a:endParaRPr>
          </a:p>
        </p:txBody>
      </p:sp>
      <p:sp>
        <p:nvSpPr>
          <p:cNvPr id="10" name="矩形 9">
            <a:extLst>
              <a:ext uri="{FF2B5EF4-FFF2-40B4-BE49-F238E27FC236}">
                <a16:creationId xmlns:a16="http://schemas.microsoft.com/office/drawing/2014/main" id="{8738E1B2-A807-6543-B693-DF75EABCB2FA}"/>
              </a:ext>
            </a:extLst>
          </p:cNvPr>
          <p:cNvSpPr/>
          <p:nvPr/>
        </p:nvSpPr>
        <p:spPr>
          <a:xfrm>
            <a:off x="691989" y="4189150"/>
            <a:ext cx="697627" cy="400110"/>
          </a:xfrm>
          <a:prstGeom prst="rect">
            <a:avLst/>
          </a:prstGeom>
        </p:spPr>
        <p:txBody>
          <a:bodyPr wrap="none">
            <a:spAutoFit/>
          </a:bodyPr>
          <a:lstStyle/>
          <a:p>
            <a:pPr algn="ctr"/>
            <a:r>
              <a:rPr lang="zh-CN" altLang="en-US" sz="2000" b="1" dirty="0">
                <a:solidFill>
                  <a:srgbClr val="FFC000"/>
                </a:solidFill>
                <a:latin typeface="+mj-ea"/>
                <a:ea typeface="+mj-ea"/>
              </a:rPr>
              <a:t>缺点</a:t>
            </a:r>
          </a:p>
        </p:txBody>
      </p:sp>
      <p:sp>
        <p:nvSpPr>
          <p:cNvPr id="11" name="矩形 10">
            <a:extLst>
              <a:ext uri="{FF2B5EF4-FFF2-40B4-BE49-F238E27FC236}">
                <a16:creationId xmlns:a16="http://schemas.microsoft.com/office/drawing/2014/main" id="{00E7A1EF-8A48-9F4A-B02D-717B272EC8EA}"/>
              </a:ext>
            </a:extLst>
          </p:cNvPr>
          <p:cNvSpPr/>
          <p:nvPr/>
        </p:nvSpPr>
        <p:spPr>
          <a:xfrm>
            <a:off x="691989" y="2924944"/>
            <a:ext cx="697627" cy="400110"/>
          </a:xfrm>
          <a:prstGeom prst="rect">
            <a:avLst/>
          </a:prstGeom>
        </p:spPr>
        <p:txBody>
          <a:bodyPr wrap="none">
            <a:spAutoFit/>
          </a:bodyPr>
          <a:lstStyle/>
          <a:p>
            <a:pPr algn="ctr"/>
            <a:r>
              <a:rPr lang="zh-CN" altLang="en-US" sz="2000" b="1" dirty="0">
                <a:solidFill>
                  <a:srgbClr val="FFC000"/>
                </a:solidFill>
                <a:latin typeface="+mj-ea"/>
                <a:ea typeface="+mj-ea"/>
              </a:rPr>
              <a:t>优点</a:t>
            </a:r>
          </a:p>
        </p:txBody>
      </p:sp>
      <p:sp>
        <p:nvSpPr>
          <p:cNvPr id="12" name="矩形 11">
            <a:extLst>
              <a:ext uri="{FF2B5EF4-FFF2-40B4-BE49-F238E27FC236}">
                <a16:creationId xmlns:a16="http://schemas.microsoft.com/office/drawing/2014/main" id="{7CAFC45F-C721-8740-B52A-17101BF0D049}"/>
              </a:ext>
            </a:extLst>
          </p:cNvPr>
          <p:cNvSpPr/>
          <p:nvPr/>
        </p:nvSpPr>
        <p:spPr>
          <a:xfrm>
            <a:off x="691989" y="4636147"/>
            <a:ext cx="10518960" cy="1419556"/>
          </a:xfrm>
          <a:prstGeom prst="rect">
            <a:avLst/>
          </a:prstGeom>
        </p:spPr>
        <p:txBody>
          <a:bodyPr wrap="square">
            <a:spAutoFit/>
          </a:bodyPr>
          <a:lstStyle/>
          <a:p>
            <a:pPr marL="239106" indent="-239106" defTabSz="1218804" eaLnBrk="0" hangingPunct="0">
              <a:lnSpc>
                <a:spcPct val="150000"/>
              </a:lnSpc>
              <a:spcBef>
                <a:spcPts val="0"/>
              </a:spcBef>
              <a:buClr>
                <a:srgbClr val="71B2FF"/>
              </a:buClr>
              <a:buChar char="•"/>
            </a:pPr>
            <a:r>
              <a:rPr lang="zh-CN" altLang="en-US" sz="2000" dirty="0">
                <a:solidFill>
                  <a:srgbClr val="374154"/>
                </a:solidFill>
                <a:latin typeface="+mj-ea"/>
                <a:ea typeface="+mj-ea"/>
              </a:rPr>
              <a:t>后端实现和硬件实现会对静态图表示进行限制和约束，多硬件需要切分多后端执行逻辑；</a:t>
            </a:r>
            <a:endParaRPr lang="en-US" altLang="zh-CN" sz="2000" dirty="0">
              <a:solidFill>
                <a:srgbClr val="374154"/>
              </a:solidFill>
              <a:latin typeface="+mj-ea"/>
              <a:ea typeface="+mj-ea"/>
            </a:endParaRPr>
          </a:p>
          <a:p>
            <a:pPr marL="239106" indent="-239106" defTabSz="1218804" eaLnBrk="0" hangingPunct="0">
              <a:lnSpc>
                <a:spcPct val="150000"/>
              </a:lnSpc>
              <a:spcBef>
                <a:spcPts val="0"/>
              </a:spcBef>
              <a:buClr>
                <a:srgbClr val="71B2FF"/>
              </a:buClr>
              <a:buChar char="•"/>
            </a:pPr>
            <a:r>
              <a:rPr lang="zh-CN" altLang="en-US" sz="2000" dirty="0">
                <a:solidFill>
                  <a:srgbClr val="374154"/>
                </a:solidFill>
                <a:latin typeface="+mj-ea"/>
                <a:ea typeface="+mj-ea"/>
              </a:rPr>
              <a:t>宿主语言的控制流语句并不总是能成功映射到后端运行时系统的静态图表示；</a:t>
            </a:r>
            <a:endParaRPr lang="en-US" altLang="zh-CN" sz="2000" dirty="0">
              <a:solidFill>
                <a:srgbClr val="374154"/>
              </a:solidFill>
              <a:latin typeface="+mj-ea"/>
              <a:ea typeface="+mj-ea"/>
            </a:endParaRPr>
          </a:p>
          <a:p>
            <a:pPr marL="239106" indent="-239106" defTabSz="1218804" eaLnBrk="0" hangingPunct="0">
              <a:lnSpc>
                <a:spcPct val="150000"/>
              </a:lnSpc>
              <a:spcBef>
                <a:spcPts val="0"/>
              </a:spcBef>
              <a:buClr>
                <a:srgbClr val="71B2FF"/>
              </a:buClr>
              <a:buChar char="•"/>
            </a:pPr>
            <a:r>
              <a:rPr lang="zh-CN" altLang="en-US" sz="2000" dirty="0">
                <a:solidFill>
                  <a:srgbClr val="374154"/>
                </a:solidFill>
                <a:latin typeface="+mj-ea"/>
                <a:ea typeface="+mj-ea"/>
              </a:rPr>
              <a:t>遇到过度灵活的动态控制流语句，运行时会退回到由前端语言跨语言调用驱动后端执行；</a:t>
            </a:r>
            <a:endParaRPr lang="en-US" altLang="zh-CN" sz="2000" kern="0" dirty="0">
              <a:solidFill>
                <a:srgbClr val="374154"/>
              </a:solidFill>
              <a:latin typeface="+mj-ea"/>
              <a:ea typeface="+mj-ea"/>
            </a:endParaRPr>
          </a:p>
        </p:txBody>
      </p:sp>
    </p:spTree>
    <p:extLst>
      <p:ext uri="{BB962C8B-B14F-4D97-AF65-F5344CB8AC3E}">
        <p14:creationId xmlns:p14="http://schemas.microsoft.com/office/powerpoint/2010/main" val="4252182570"/>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2AD6EA-FC20-FB46-B20E-80526BC431E0}"/>
              </a:ext>
            </a:extLst>
          </p:cNvPr>
          <p:cNvSpPr>
            <a:spLocks noGrp="1"/>
          </p:cNvSpPr>
          <p:nvPr>
            <p:ph type="title"/>
          </p:nvPr>
        </p:nvSpPr>
        <p:spPr/>
        <p:txBody>
          <a:bodyPr/>
          <a:lstStyle/>
          <a:p>
            <a:r>
              <a:rPr lang="en-US" altLang="zh-CN" sz="2800" dirty="0"/>
              <a:t>PyTorch </a:t>
            </a:r>
            <a:r>
              <a:rPr lang="zh-CN" altLang="en-US" sz="2800" dirty="0"/>
              <a:t>编译的尝试</a:t>
            </a:r>
            <a:endParaRPr kumimoji="1" lang="zh-CN" altLang="en-US" sz="2800" dirty="0"/>
          </a:p>
        </p:txBody>
      </p:sp>
      <p:sp>
        <p:nvSpPr>
          <p:cNvPr id="3" name="内容占位符 2">
            <a:extLst>
              <a:ext uri="{FF2B5EF4-FFF2-40B4-BE49-F238E27FC236}">
                <a16:creationId xmlns:a16="http://schemas.microsoft.com/office/drawing/2014/main" id="{BD9FA0FD-BB94-EB4D-90AE-093FC400373C}"/>
              </a:ext>
            </a:extLst>
          </p:cNvPr>
          <p:cNvSpPr>
            <a:spLocks noGrp="1"/>
          </p:cNvSpPr>
          <p:nvPr>
            <p:ph sz="half" idx="1"/>
          </p:nvPr>
        </p:nvSpPr>
        <p:spPr/>
        <p:txBody>
          <a:bodyPr/>
          <a:lstStyle/>
          <a:p>
            <a:pPr>
              <a:lnSpc>
                <a:spcPct val="150000"/>
              </a:lnSpc>
            </a:pPr>
            <a:r>
              <a:rPr lang="en-US" altLang="zh-CN" sz="2000" dirty="0">
                <a:latin typeface="Gill Sans MT" panose="020B0502020104020203" pitchFamily="34" charset="0"/>
              </a:rPr>
              <a:t>Torch</a:t>
            </a:r>
            <a:r>
              <a:rPr lang="zh-CN" altLang="en-US" sz="2000" dirty="0">
                <a:latin typeface="Gill Sans MT" panose="020B0502020104020203" pitchFamily="34" charset="0"/>
              </a:rPr>
              <a:t> </a:t>
            </a:r>
            <a:r>
              <a:rPr lang="en-US" altLang="zh-CN" sz="2000" dirty="0">
                <a:latin typeface="Gill Sans MT" panose="020B0502020104020203" pitchFamily="34" charset="0"/>
              </a:rPr>
              <a:t>FX</a:t>
            </a:r>
          </a:p>
          <a:p>
            <a:pPr>
              <a:lnSpc>
                <a:spcPct val="150000"/>
              </a:lnSpc>
            </a:pPr>
            <a:r>
              <a:rPr kumimoji="1" lang="en-US" altLang="zh-CN" sz="2000" dirty="0">
                <a:latin typeface="Gill Sans MT" panose="020B0502020104020203" pitchFamily="34" charset="0"/>
              </a:rPr>
              <a:t>TorchScript</a:t>
            </a:r>
          </a:p>
          <a:p>
            <a:pPr>
              <a:lnSpc>
                <a:spcPct val="150000"/>
              </a:lnSpc>
            </a:pPr>
            <a:r>
              <a:rPr kumimoji="1" lang="en-US" altLang="zh-CN" sz="2000" dirty="0">
                <a:latin typeface="Gill Sans MT" panose="020B0502020104020203" pitchFamily="34" charset="0"/>
              </a:rPr>
              <a:t>Lazy</a:t>
            </a:r>
            <a:r>
              <a:rPr kumimoji="1" lang="zh-CN" altLang="en-US" sz="2000" dirty="0">
                <a:latin typeface="Gill Sans MT" panose="020B0502020104020203" pitchFamily="34" charset="0"/>
              </a:rPr>
              <a:t> </a:t>
            </a:r>
            <a:r>
              <a:rPr kumimoji="1" lang="en-US" altLang="zh-CN" sz="2000" dirty="0">
                <a:latin typeface="Gill Sans MT" panose="020B0502020104020203" pitchFamily="34" charset="0"/>
              </a:rPr>
              <a:t>Tensor</a:t>
            </a:r>
          </a:p>
          <a:p>
            <a:pPr>
              <a:lnSpc>
                <a:spcPct val="150000"/>
              </a:lnSpc>
            </a:pPr>
            <a:r>
              <a:rPr kumimoji="1" lang="en-US" altLang="zh-CN" dirty="0">
                <a:latin typeface="Gill Sans MT" panose="020B0502020104020203" pitchFamily="34" charset="0"/>
              </a:rPr>
              <a:t>TorchDynamo</a:t>
            </a:r>
            <a:endParaRPr kumimoji="1" lang="zh-CN" altLang="en-US" sz="2000" dirty="0">
              <a:latin typeface="Gill Sans MT" panose="020B0502020104020203" pitchFamily="34" charset="0"/>
            </a:endParaRPr>
          </a:p>
        </p:txBody>
      </p:sp>
      <p:pic>
        <p:nvPicPr>
          <p:cNvPr id="6" name="图片 5">
            <a:extLst>
              <a:ext uri="{FF2B5EF4-FFF2-40B4-BE49-F238E27FC236}">
                <a16:creationId xmlns:a16="http://schemas.microsoft.com/office/drawing/2014/main" id="{088935C5-572A-9747-AF90-75F9DC976985}"/>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0130829" y="476671"/>
            <a:ext cx="576064" cy="864097"/>
          </a:xfrm>
          <a:prstGeom prst="rect">
            <a:avLst/>
          </a:prstGeom>
        </p:spPr>
      </p:pic>
    </p:spTree>
    <p:extLst>
      <p:ext uri="{BB962C8B-B14F-4D97-AF65-F5344CB8AC3E}">
        <p14:creationId xmlns:p14="http://schemas.microsoft.com/office/powerpoint/2010/main" val="2250402845"/>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a:extLst>
              <a:ext uri="{FF2B5EF4-FFF2-40B4-BE49-F238E27FC236}">
                <a16:creationId xmlns:a16="http://schemas.microsoft.com/office/drawing/2014/main" id="{AA29AF3E-12BD-804E-9A12-C93A5EDB7AF9}"/>
              </a:ext>
            </a:extLst>
          </p:cNvPr>
          <p:cNvSpPr>
            <a:spLocks noGrp="1"/>
          </p:cNvSpPr>
          <p:nvPr>
            <p:ph sz="half" idx="1"/>
          </p:nvPr>
        </p:nvSpPr>
        <p:spPr>
          <a:xfrm>
            <a:off x="623635" y="980728"/>
            <a:ext cx="10731328" cy="5029792"/>
          </a:xfrm>
        </p:spPr>
        <p:txBody>
          <a:bodyPr anchor="ctr"/>
          <a:lstStyle/>
          <a:p>
            <a:pPr marL="0" indent="0" algn="ctr">
              <a:buNone/>
            </a:pPr>
            <a:r>
              <a:rPr lang="en-US" altLang="zh-CN" sz="9600" dirty="0">
                <a:solidFill>
                  <a:srgbClr val="C00000"/>
                </a:solidFill>
                <a:latin typeface="Futura Medium" panose="020B0602020204020303" pitchFamily="34" charset="-79"/>
                <a:cs typeface="Futura Medium" panose="020B0602020204020303" pitchFamily="34" charset="-79"/>
              </a:rPr>
              <a:t>TorchScript</a:t>
            </a:r>
          </a:p>
          <a:p>
            <a:pPr marL="0" indent="0" algn="ctr">
              <a:buNone/>
            </a:pPr>
            <a:r>
              <a:rPr lang="zh-CN" altLang="en-US" sz="9600" dirty="0">
                <a:solidFill>
                  <a:srgbClr val="C00000"/>
                </a:solidFill>
                <a:latin typeface="Futura Medium" panose="020B0602020204020303" pitchFamily="34" charset="-79"/>
                <a:cs typeface="Futura Medium" panose="020B0602020204020303" pitchFamily="34" charset="-79"/>
              </a:rPr>
              <a:t>原理</a:t>
            </a:r>
          </a:p>
        </p:txBody>
      </p:sp>
    </p:spTree>
    <p:extLst>
      <p:ext uri="{BB962C8B-B14F-4D97-AF65-F5344CB8AC3E}">
        <p14:creationId xmlns:p14="http://schemas.microsoft.com/office/powerpoint/2010/main" val="429332215"/>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024026-04F7-F740-8553-4AD623BB6894}"/>
              </a:ext>
            </a:extLst>
          </p:cNvPr>
          <p:cNvSpPr>
            <a:spLocks noGrp="1"/>
          </p:cNvSpPr>
          <p:nvPr>
            <p:ph type="title"/>
          </p:nvPr>
        </p:nvSpPr>
        <p:spPr/>
        <p:txBody>
          <a:bodyPr/>
          <a:lstStyle/>
          <a:p>
            <a:r>
              <a:rPr lang="en-US" altLang="zh-CN"/>
              <a:t>TorchScript</a:t>
            </a:r>
            <a:endParaRPr lang="zh-CN" altLang="en-US" dirty="0"/>
          </a:p>
        </p:txBody>
      </p:sp>
      <p:sp>
        <p:nvSpPr>
          <p:cNvPr id="3" name="内容占位符 2">
            <a:extLst>
              <a:ext uri="{FF2B5EF4-FFF2-40B4-BE49-F238E27FC236}">
                <a16:creationId xmlns:a16="http://schemas.microsoft.com/office/drawing/2014/main" id="{44014912-6D9D-254D-A103-54EB0AA614B0}"/>
              </a:ext>
            </a:extLst>
          </p:cNvPr>
          <p:cNvSpPr>
            <a:spLocks noGrp="1"/>
          </p:cNvSpPr>
          <p:nvPr>
            <p:ph sz="half" idx="1"/>
          </p:nvPr>
        </p:nvSpPr>
        <p:spPr/>
        <p:txBody>
          <a:bodyPr/>
          <a:lstStyle/>
          <a:p>
            <a:pPr>
              <a:lnSpc>
                <a:spcPct val="150000"/>
              </a:lnSpc>
            </a:pPr>
            <a:r>
              <a:rPr lang="en-US" altLang="zh-CN" dirty="0">
                <a:latin typeface="Gill Sans MT" panose="020B0502020104020203" pitchFamily="34" charset="0"/>
              </a:rPr>
              <a:t>TorchScript </a:t>
            </a:r>
            <a:r>
              <a:rPr lang="zh-CN" altLang="en-US" dirty="0">
                <a:latin typeface="Gill Sans MT" panose="020B0502020104020203" pitchFamily="34" charset="0"/>
              </a:rPr>
              <a:t>是 </a:t>
            </a:r>
            <a:r>
              <a:rPr lang="en-US" altLang="zh-CN" dirty="0">
                <a:latin typeface="Gill Sans MT" panose="020B0502020104020203" pitchFamily="34" charset="0"/>
              </a:rPr>
              <a:t>Python </a:t>
            </a:r>
            <a:r>
              <a:rPr lang="zh-CN" altLang="en-US" dirty="0">
                <a:latin typeface="Gill Sans MT" panose="020B0502020104020203" pitchFamily="34" charset="0"/>
              </a:rPr>
              <a:t>的静态类型子集，可以通过 </a:t>
            </a:r>
            <a:r>
              <a:rPr lang="en-US" altLang="zh-CN" dirty="0">
                <a:latin typeface="Gill Sans MT" panose="020B0502020104020203" pitchFamily="34" charset="0"/>
              </a:rPr>
              <a:t>@torch.jit.script</a:t>
            </a:r>
            <a:r>
              <a:rPr lang="zh-CN" altLang="en-US" dirty="0">
                <a:latin typeface="Gill Sans MT" panose="020B0502020104020203" pitchFamily="34" charset="0"/>
              </a:rPr>
              <a:t> 装饰器进行</a:t>
            </a:r>
            <a:r>
              <a:rPr lang="en-US" altLang="zh-CN" dirty="0">
                <a:latin typeface="Gill Sans MT" panose="020B0502020104020203" pitchFamily="34" charset="0"/>
              </a:rPr>
              <a:t>Python</a:t>
            </a:r>
            <a:r>
              <a:rPr lang="zh-CN" altLang="en-US" dirty="0">
                <a:latin typeface="Gill Sans MT" panose="020B0502020104020203" pitchFamily="34" charset="0"/>
              </a:rPr>
              <a:t>源码解析或者通过基于跟踪（</a:t>
            </a:r>
            <a:r>
              <a:rPr lang="en-US" altLang="zh-CN" dirty="0">
                <a:latin typeface="Gill Sans MT" panose="020B0502020104020203" pitchFamily="34" charset="0"/>
              </a:rPr>
              <a:t>tracing</a:t>
            </a:r>
            <a:r>
              <a:rPr lang="zh-CN" altLang="en-US" dirty="0">
                <a:latin typeface="Gill Sans MT" panose="020B0502020104020203" pitchFamily="34" charset="0"/>
              </a:rPr>
              <a:t> </a:t>
            </a:r>
            <a:r>
              <a:rPr lang="en-US" altLang="zh-CN" dirty="0">
                <a:latin typeface="Gill Sans MT" panose="020B0502020104020203" pitchFamily="34" charset="0"/>
              </a:rPr>
              <a:t>base</a:t>
            </a:r>
            <a:r>
              <a:rPr lang="zh-CN" altLang="en-US" dirty="0">
                <a:latin typeface="Gill Sans MT" panose="020B0502020104020203" pitchFamily="34" charset="0"/>
              </a:rPr>
              <a:t>）从</a:t>
            </a:r>
            <a:r>
              <a:rPr lang="en-US" altLang="zh-CN" dirty="0">
                <a:latin typeface="Gill Sans MT" panose="020B0502020104020203" pitchFamily="34" charset="0"/>
              </a:rPr>
              <a:t>python</a:t>
            </a:r>
            <a:r>
              <a:rPr lang="zh-CN" altLang="en-US" dirty="0">
                <a:latin typeface="Gill Sans MT" panose="020B0502020104020203" pitchFamily="34" charset="0"/>
              </a:rPr>
              <a:t>代码自动生成。</a:t>
            </a:r>
            <a:endParaRPr lang="en-US" altLang="zh-CN" dirty="0">
              <a:latin typeface="Gill Sans MT" panose="020B0502020104020203" pitchFamily="34" charset="0"/>
            </a:endParaRPr>
          </a:p>
          <a:p>
            <a:pPr>
              <a:lnSpc>
                <a:spcPct val="150000"/>
              </a:lnSpc>
            </a:pPr>
            <a:r>
              <a:rPr lang="en-US" altLang="zh-CN" dirty="0">
                <a:latin typeface="Gill Sans MT" panose="020B0502020104020203" pitchFamily="34" charset="0"/>
              </a:rPr>
              <a:t>TorchScript</a:t>
            </a:r>
            <a:r>
              <a:rPr lang="zh-CN" altLang="en-US" dirty="0">
                <a:latin typeface="Gill Sans MT" panose="020B0502020104020203" pitchFamily="34" charset="0"/>
              </a:rPr>
              <a:t> 从 </a:t>
            </a:r>
            <a:r>
              <a:rPr lang="en-US" altLang="zh-CN" dirty="0">
                <a:latin typeface="Gill Sans MT" panose="020B0502020104020203" pitchFamily="34" charset="0"/>
              </a:rPr>
              <a:t>PyTorch</a:t>
            </a:r>
            <a:r>
              <a:rPr lang="zh-CN" altLang="en-US" dirty="0">
                <a:latin typeface="Gill Sans MT" panose="020B0502020104020203" pitchFamily="34" charset="0"/>
              </a:rPr>
              <a:t> 代码创建可序列化和可优化模型的方法。任何 </a:t>
            </a:r>
            <a:r>
              <a:rPr lang="en-US" altLang="zh-CN" dirty="0">
                <a:latin typeface="Gill Sans MT" panose="020B0502020104020203" pitchFamily="34" charset="0"/>
              </a:rPr>
              <a:t>TorchScript</a:t>
            </a:r>
            <a:r>
              <a:rPr lang="zh-CN" altLang="en-US" dirty="0">
                <a:latin typeface="Gill Sans MT" panose="020B0502020104020203" pitchFamily="34" charset="0"/>
              </a:rPr>
              <a:t> 程序都可以从 </a:t>
            </a:r>
            <a:r>
              <a:rPr lang="en-US" altLang="zh-CN" dirty="0">
                <a:latin typeface="Gill Sans MT" panose="020B0502020104020203" pitchFamily="34" charset="0"/>
              </a:rPr>
              <a:t>Python</a:t>
            </a:r>
            <a:r>
              <a:rPr lang="zh-CN" altLang="en-US" dirty="0">
                <a:latin typeface="Gill Sans MT" panose="020B0502020104020203" pitchFamily="34" charset="0"/>
              </a:rPr>
              <a:t> 进程中保存，并加载到没有 </a:t>
            </a:r>
            <a:r>
              <a:rPr lang="en-US" altLang="zh-CN" dirty="0">
                <a:latin typeface="Gill Sans MT" panose="020B0502020104020203" pitchFamily="34" charset="0"/>
              </a:rPr>
              <a:t>Python</a:t>
            </a:r>
            <a:r>
              <a:rPr lang="zh-CN" altLang="en-US" dirty="0">
                <a:latin typeface="Gill Sans MT" panose="020B0502020104020203" pitchFamily="34" charset="0"/>
              </a:rPr>
              <a:t> 依赖的进程中。</a:t>
            </a:r>
            <a:br>
              <a:rPr lang="zh-CN" altLang="en-US" dirty="0">
                <a:latin typeface="Gill Sans MT" panose="020B0502020104020203" pitchFamily="34" charset="0"/>
              </a:rPr>
            </a:br>
            <a:endParaRPr lang="zh-CN" altLang="en-US" dirty="0">
              <a:latin typeface="Gill Sans MT" panose="020B0502020104020203" pitchFamily="34" charset="0"/>
            </a:endParaRPr>
          </a:p>
        </p:txBody>
      </p:sp>
    </p:spTree>
    <p:extLst>
      <p:ext uri="{BB962C8B-B14F-4D97-AF65-F5344CB8AC3E}">
        <p14:creationId xmlns:p14="http://schemas.microsoft.com/office/powerpoint/2010/main" val="21113483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278C5123-A5D1-E848-AEB2-C4BA3253E7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81" y="0"/>
            <a:ext cx="12192000" cy="6858000"/>
          </a:xfrm>
          <a:prstGeom prst="rect">
            <a:avLst/>
          </a:prstGeom>
        </p:spPr>
      </p:pic>
    </p:spTree>
    <p:extLst>
      <p:ext uri="{BB962C8B-B14F-4D97-AF65-F5344CB8AC3E}">
        <p14:creationId xmlns:p14="http://schemas.microsoft.com/office/powerpoint/2010/main" val="23845168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A68BE0E3-8F8F-7F44-ABB7-EC9134231A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81" y="0"/>
            <a:ext cx="12192000" cy="6858000"/>
          </a:xfrm>
          <a:prstGeom prst="rect">
            <a:avLst/>
          </a:prstGeom>
        </p:spPr>
      </p:pic>
    </p:spTree>
    <p:extLst>
      <p:ext uri="{BB962C8B-B14F-4D97-AF65-F5344CB8AC3E}">
        <p14:creationId xmlns:p14="http://schemas.microsoft.com/office/powerpoint/2010/main" val="38340148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2384E026-95EA-1047-B535-33BE676C8E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81" y="0"/>
            <a:ext cx="12192000" cy="6858000"/>
          </a:xfrm>
          <a:prstGeom prst="rect">
            <a:avLst/>
          </a:prstGeom>
        </p:spPr>
      </p:pic>
    </p:spTree>
    <p:extLst>
      <p:ext uri="{BB962C8B-B14F-4D97-AF65-F5344CB8AC3E}">
        <p14:creationId xmlns:p14="http://schemas.microsoft.com/office/powerpoint/2010/main" val="26275799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Talk Overview</a:t>
            </a:r>
            <a:endParaRPr kumimoji="1" lang="zh-CN" altLang="en-US" b="0" dirty="0">
              <a:solidFill>
                <a:srgbClr val="FFC000"/>
              </a:solidFill>
              <a:latin typeface="Futura Medium" panose="020B0602020204020303" pitchFamily="34" charset="-79"/>
              <a:cs typeface="Futura Medium" panose="020B0602020204020303" pitchFamily="34" charset="-79"/>
            </a:endParaRPr>
          </a:p>
        </p:txBody>
      </p:sp>
      <p:sp>
        <p:nvSpPr>
          <p:cNvPr id="12" name="内容占位符 2">
            <a:extLst>
              <a:ext uri="{FF2B5EF4-FFF2-40B4-BE49-F238E27FC236}">
                <a16:creationId xmlns:a16="http://schemas.microsoft.com/office/drawing/2014/main" id="{777ED92B-92FB-8C4F-8239-77690F664FFA}"/>
              </a:ext>
            </a:extLst>
          </p:cNvPr>
          <p:cNvSpPr>
            <a:spLocks noGrp="1"/>
          </p:cNvSpPr>
          <p:nvPr/>
        </p:nvSpPr>
        <p:spPr>
          <a:xfrm>
            <a:off x="616646" y="1484784"/>
            <a:ext cx="5265712" cy="4453728"/>
          </a:xfrm>
          <a:prstGeom prst="rect">
            <a:avLst/>
          </a:prstGeom>
          <a:noFill/>
        </p:spPr>
        <p:txBody>
          <a:bodyPr anchor="t"/>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a:pPr>
            <a:r>
              <a:rPr lang="en-US" altLang="zh-CN" sz="2400" b="1" dirty="0">
                <a:solidFill>
                  <a:srgbClr val="374154"/>
                </a:solidFill>
                <a:latin typeface="Gill Sans MT" panose="020B0502020104020203" pitchFamily="34" charset="0"/>
              </a:rPr>
              <a:t>PyTroch 2.0</a:t>
            </a:r>
            <a:r>
              <a:rPr lang="zh-CN" altLang="en-US" sz="2400" b="1" dirty="0">
                <a:solidFill>
                  <a:srgbClr val="374154"/>
                </a:solidFill>
                <a:latin typeface="Gill Sans MT" panose="020B0502020104020203" pitchFamily="34" charset="0"/>
              </a:rPr>
              <a:t> 新特性</a:t>
            </a:r>
            <a:endParaRPr lang="en-US" altLang="zh-CN" sz="2400" b="1" dirty="0">
              <a:solidFill>
                <a:srgbClr val="374154"/>
              </a:solidFill>
              <a:latin typeface="Gill Sans MT" panose="020B0502020104020203" pitchFamily="34" charset="0"/>
            </a:endParaRPr>
          </a:p>
          <a:p>
            <a:pPr lvl="1"/>
            <a:r>
              <a:rPr lang="en-US" altLang="zh-CN" sz="2000" dirty="0">
                <a:solidFill>
                  <a:srgbClr val="374154"/>
                </a:solidFill>
                <a:latin typeface="Gill Sans MT" panose="020B0502020104020203" pitchFamily="34" charset="0"/>
              </a:rPr>
              <a:t>2.0</a:t>
            </a:r>
            <a:r>
              <a:rPr lang="zh-CN" altLang="en-US" sz="2000" dirty="0">
                <a:solidFill>
                  <a:srgbClr val="374154"/>
                </a:solidFill>
                <a:latin typeface="Gill Sans MT" panose="020B0502020104020203" pitchFamily="34" charset="0"/>
              </a:rPr>
              <a:t> 新特性回顾</a:t>
            </a:r>
            <a:endParaRPr lang="en-US" altLang="zh-CN" sz="2000" dirty="0">
              <a:solidFill>
                <a:srgbClr val="374154"/>
              </a:solidFill>
              <a:latin typeface="Gill Sans MT" panose="020B0502020104020203" pitchFamily="34" charset="0"/>
            </a:endParaRPr>
          </a:p>
          <a:p>
            <a:pPr lvl="1"/>
            <a:r>
              <a:rPr lang="en-US" altLang="zh-CN" sz="2000" dirty="0">
                <a:solidFill>
                  <a:srgbClr val="374154"/>
                </a:solidFill>
                <a:latin typeface="Gill Sans MT" panose="020B0502020104020203" pitchFamily="34" charset="0"/>
              </a:rPr>
              <a:t>PyTorch</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2.0</a:t>
            </a:r>
            <a:r>
              <a:rPr lang="zh-CN" altLang="en-US" sz="2000" dirty="0">
                <a:solidFill>
                  <a:srgbClr val="374154"/>
                </a:solidFill>
                <a:latin typeface="Gill Sans MT" panose="020B0502020104020203" pitchFamily="34" charset="0"/>
              </a:rPr>
              <a:t> 安装与新特性使用</a:t>
            </a:r>
            <a:endParaRPr lang="en-US" altLang="zh-CN" sz="2000" dirty="0">
              <a:solidFill>
                <a:srgbClr val="374154"/>
              </a:solidFill>
              <a:latin typeface="Gill Sans MT" panose="020B0502020104020203" pitchFamily="34" charset="0"/>
            </a:endParaRPr>
          </a:p>
          <a:p>
            <a:pPr lvl="1"/>
            <a:r>
              <a:rPr lang="en-US" altLang="zh-CN" sz="2000" dirty="0">
                <a:solidFill>
                  <a:srgbClr val="374154"/>
                </a:solidFill>
                <a:latin typeface="Gill Sans MT" panose="020B0502020104020203" pitchFamily="34" charset="0"/>
              </a:rPr>
              <a:t>PyTorch</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2.0</a:t>
            </a:r>
            <a:r>
              <a:rPr lang="zh-CN" altLang="en-US" sz="2000" dirty="0">
                <a:solidFill>
                  <a:srgbClr val="374154"/>
                </a:solidFill>
                <a:latin typeface="Gill Sans MT" panose="020B0502020104020203" pitchFamily="34" charset="0"/>
              </a:rPr>
              <a:t> 对厂商的启发和思考</a:t>
            </a:r>
            <a:endParaRPr lang="en-US" altLang="zh-CN" sz="1800" dirty="0">
              <a:solidFill>
                <a:srgbClr val="374154"/>
              </a:solidFill>
              <a:latin typeface="Gill Sans MT" panose="020B0502020104020203" pitchFamily="34" charset="0"/>
            </a:endParaRPr>
          </a:p>
          <a:p>
            <a:pPr marL="457200" indent="-457200">
              <a:buFont typeface="+mj-lt"/>
              <a:buAutoNum type="arabicPeriod"/>
            </a:pPr>
            <a:r>
              <a:rPr lang="en-US" altLang="zh-CN" sz="2400" b="1" dirty="0">
                <a:solidFill>
                  <a:srgbClr val="374154"/>
                </a:solidFill>
                <a:latin typeface="Gill Sans MT" panose="020B0502020104020203" pitchFamily="34" charset="0"/>
              </a:rPr>
              <a:t>TorchDynamo</a:t>
            </a:r>
            <a:r>
              <a:rPr lang="zh-CN" altLang="en-US" sz="2400" b="1" dirty="0">
                <a:solidFill>
                  <a:srgbClr val="374154"/>
                </a:solidFill>
                <a:latin typeface="Gill Sans MT" panose="020B0502020104020203" pitchFamily="34" charset="0"/>
              </a:rPr>
              <a:t> 解读</a:t>
            </a:r>
            <a:endParaRPr lang="en-US" altLang="zh-CN" sz="2400" b="1" dirty="0">
              <a:solidFill>
                <a:srgbClr val="374154"/>
              </a:solidFill>
              <a:latin typeface="Gill Sans MT" panose="020B0502020104020203" pitchFamily="34" charset="0"/>
            </a:endParaRPr>
          </a:p>
          <a:p>
            <a:pPr lvl="1"/>
            <a:r>
              <a:rPr lang="en-US" altLang="zh-CN" sz="2000" dirty="0">
                <a:solidFill>
                  <a:srgbClr val="374154"/>
                </a:solidFill>
                <a:latin typeface="Gill Sans MT" panose="020B0502020104020203" pitchFamily="34" charset="0"/>
              </a:rPr>
              <a:t>TorchDynamo</a:t>
            </a:r>
            <a:r>
              <a:rPr lang="zh-CN" altLang="en-US" sz="2000" dirty="0">
                <a:solidFill>
                  <a:srgbClr val="374154"/>
                </a:solidFill>
                <a:latin typeface="Gill Sans MT" panose="020B0502020104020203" pitchFamily="34" charset="0"/>
              </a:rPr>
              <a:t> 特性</a:t>
            </a:r>
            <a:endParaRPr lang="en-US" altLang="zh-CN" sz="2000" dirty="0">
              <a:solidFill>
                <a:srgbClr val="374154"/>
              </a:solidFill>
              <a:latin typeface="Gill Sans MT" panose="020B0502020104020203" pitchFamily="34" charset="0"/>
            </a:endParaRPr>
          </a:p>
          <a:p>
            <a:pPr lvl="1"/>
            <a:r>
              <a:rPr lang="en-US" altLang="zh-CN" sz="2000" dirty="0">
                <a:solidFill>
                  <a:srgbClr val="374154"/>
                </a:solidFill>
                <a:latin typeface="Gill Sans MT" panose="020B0502020104020203" pitchFamily="34" charset="0"/>
              </a:rPr>
              <a:t>TorchDynamo</a:t>
            </a:r>
            <a:r>
              <a:rPr lang="zh-CN" altLang="en-US" sz="2000" dirty="0">
                <a:solidFill>
                  <a:srgbClr val="374154"/>
                </a:solidFill>
                <a:latin typeface="Gill Sans MT" panose="020B0502020104020203" pitchFamily="34" charset="0"/>
              </a:rPr>
              <a:t> 实现方案</a:t>
            </a:r>
            <a:endParaRPr lang="en-US" altLang="zh-CN" sz="2000" dirty="0">
              <a:solidFill>
                <a:srgbClr val="374154"/>
              </a:solidFill>
              <a:latin typeface="Gill Sans MT" panose="020B0502020104020203" pitchFamily="34" charset="0"/>
            </a:endParaRPr>
          </a:p>
        </p:txBody>
      </p:sp>
      <p:sp>
        <p:nvSpPr>
          <p:cNvPr id="4" name="内容占位符 2">
            <a:extLst>
              <a:ext uri="{FF2B5EF4-FFF2-40B4-BE49-F238E27FC236}">
                <a16:creationId xmlns:a16="http://schemas.microsoft.com/office/drawing/2014/main" id="{EB5A57D2-9EA1-C546-9D78-078AE5B22F40}"/>
              </a:ext>
            </a:extLst>
          </p:cNvPr>
          <p:cNvSpPr>
            <a:spLocks noGrp="1"/>
          </p:cNvSpPr>
          <p:nvPr/>
        </p:nvSpPr>
        <p:spPr>
          <a:xfrm>
            <a:off x="6098381" y="1500098"/>
            <a:ext cx="5265712" cy="4453728"/>
          </a:xfrm>
          <a:prstGeom prst="rect">
            <a:avLst/>
          </a:prstGeom>
          <a:noFill/>
        </p:spPr>
        <p:txBody>
          <a:bodyPr anchor="t"/>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startAt="3"/>
            </a:pPr>
            <a:r>
              <a:rPr lang="en-US" altLang="zh-CN" sz="2400" b="1" dirty="0">
                <a:solidFill>
                  <a:srgbClr val="374154"/>
                </a:solidFill>
                <a:latin typeface="Gill Sans MT" panose="020B0502020104020203" pitchFamily="34" charset="0"/>
              </a:rPr>
              <a:t>AOTAutograd</a:t>
            </a:r>
            <a:r>
              <a:rPr lang="zh-CN" altLang="en-US" sz="2400" b="1" dirty="0">
                <a:solidFill>
                  <a:srgbClr val="374154"/>
                </a:solidFill>
                <a:latin typeface="Gill Sans MT" panose="020B0502020104020203" pitchFamily="34" charset="0"/>
              </a:rPr>
              <a:t> 解读</a:t>
            </a:r>
            <a:endParaRPr lang="en-US" altLang="zh-CN" sz="2400" b="1" dirty="0">
              <a:solidFill>
                <a:srgbClr val="374154"/>
              </a:solidFill>
              <a:latin typeface="Gill Sans MT" panose="020B0502020104020203" pitchFamily="34" charset="0"/>
            </a:endParaRPr>
          </a:p>
          <a:p>
            <a:pPr lvl="1"/>
            <a:r>
              <a:rPr lang="en-US" altLang="zh-CN" sz="2000" dirty="0">
                <a:solidFill>
                  <a:srgbClr val="374154"/>
                </a:solidFill>
                <a:latin typeface="Gill Sans MT" panose="020B0502020104020203" pitchFamily="34" charset="0"/>
              </a:rPr>
              <a:t>AOTAutograd</a:t>
            </a:r>
            <a:r>
              <a:rPr lang="zh-CN" altLang="en-US" sz="2000" dirty="0">
                <a:solidFill>
                  <a:srgbClr val="374154"/>
                </a:solidFill>
                <a:latin typeface="Gill Sans MT" panose="020B0502020104020203" pitchFamily="34" charset="0"/>
              </a:rPr>
              <a:t> 效果</a:t>
            </a:r>
            <a:endParaRPr lang="en-US" altLang="zh-CN" sz="2000" dirty="0">
              <a:solidFill>
                <a:srgbClr val="374154"/>
              </a:solidFill>
              <a:latin typeface="Gill Sans MT" panose="020B0502020104020203" pitchFamily="34" charset="0"/>
            </a:endParaRPr>
          </a:p>
          <a:p>
            <a:pPr lvl="1"/>
            <a:r>
              <a:rPr lang="en-US" altLang="zh-CN" sz="2000" dirty="0">
                <a:solidFill>
                  <a:srgbClr val="374154"/>
                </a:solidFill>
                <a:latin typeface="Gill Sans MT" panose="020B0502020104020203" pitchFamily="34" charset="0"/>
              </a:rPr>
              <a:t>AOTAutograd</a:t>
            </a:r>
            <a:r>
              <a:rPr lang="zh-CN" altLang="en-US" sz="2000" dirty="0">
                <a:solidFill>
                  <a:srgbClr val="374154"/>
                </a:solidFill>
                <a:latin typeface="Gill Sans MT" panose="020B0502020104020203" pitchFamily="34" charset="0"/>
              </a:rPr>
              <a:t> 实现方案</a:t>
            </a:r>
            <a:endParaRPr lang="en-US" altLang="zh-CN" sz="1800" dirty="0">
              <a:solidFill>
                <a:srgbClr val="374154"/>
              </a:solidFill>
              <a:latin typeface="Gill Sans MT" panose="020B0502020104020203" pitchFamily="34" charset="0"/>
            </a:endParaRPr>
          </a:p>
          <a:p>
            <a:pPr marL="457200" indent="-457200">
              <a:buFont typeface="+mj-lt"/>
              <a:buAutoNum type="arabicPeriod" startAt="4"/>
            </a:pPr>
            <a:r>
              <a:rPr lang="en-US" altLang="zh-CN" sz="2400" b="1" dirty="0">
                <a:solidFill>
                  <a:srgbClr val="374154"/>
                </a:solidFill>
                <a:latin typeface="Gill Sans MT" panose="020B0502020104020203" pitchFamily="34" charset="0"/>
              </a:rPr>
              <a:t>TorchInductor</a:t>
            </a:r>
            <a:r>
              <a:rPr lang="zh-CN" altLang="en-US" sz="2400" b="1" dirty="0">
                <a:solidFill>
                  <a:srgbClr val="374154"/>
                </a:solidFill>
                <a:latin typeface="Gill Sans MT" panose="020B0502020104020203" pitchFamily="34" charset="0"/>
              </a:rPr>
              <a:t> 新特性</a:t>
            </a:r>
            <a:endParaRPr lang="en-US" altLang="zh-CN" sz="2400" b="1" dirty="0">
              <a:solidFill>
                <a:srgbClr val="374154"/>
              </a:solidFill>
              <a:latin typeface="Gill Sans MT" panose="020B0502020104020203" pitchFamily="34" charset="0"/>
            </a:endParaRPr>
          </a:p>
          <a:p>
            <a:pPr lvl="1"/>
            <a:r>
              <a:rPr lang="en-US" altLang="zh-CN" sz="2000" dirty="0">
                <a:solidFill>
                  <a:srgbClr val="374154"/>
                </a:solidFill>
                <a:latin typeface="Gill Sans MT" panose="020B0502020104020203" pitchFamily="34" charset="0"/>
              </a:rPr>
              <a:t>Triton</a:t>
            </a:r>
            <a:r>
              <a:rPr lang="zh-CN" altLang="en-US" sz="2000" dirty="0">
                <a:solidFill>
                  <a:srgbClr val="374154"/>
                </a:solidFill>
                <a:latin typeface="Gill Sans MT" panose="020B0502020104020203" pitchFamily="34" charset="0"/>
              </a:rPr>
              <a:t> 使用解读</a:t>
            </a:r>
            <a:endParaRPr lang="en-US" altLang="zh-CN" sz="2000" dirty="0">
              <a:solidFill>
                <a:srgbClr val="374154"/>
              </a:solidFill>
              <a:latin typeface="Gill Sans MT" panose="020B0502020104020203" pitchFamily="34" charset="0"/>
            </a:endParaRPr>
          </a:p>
          <a:p>
            <a:pPr lvl="1"/>
            <a:r>
              <a:rPr lang="en-US" altLang="zh-CN" sz="2000" dirty="0">
                <a:solidFill>
                  <a:srgbClr val="374154"/>
                </a:solidFill>
                <a:latin typeface="Gill Sans MT" panose="020B0502020104020203" pitchFamily="34" charset="0"/>
              </a:rPr>
              <a:t>Triton</a:t>
            </a:r>
            <a:r>
              <a:rPr lang="zh-CN" altLang="en-US" sz="2000" dirty="0">
                <a:solidFill>
                  <a:srgbClr val="374154"/>
                </a:solidFill>
                <a:latin typeface="Gill Sans MT" panose="020B0502020104020203" pitchFamily="34" charset="0"/>
              </a:rPr>
              <a:t> 深度剖析</a:t>
            </a:r>
            <a:endParaRPr lang="en-US" altLang="zh-CN" sz="1800" dirty="0">
              <a:solidFill>
                <a:srgbClr val="374154"/>
              </a:solidFill>
              <a:latin typeface="Gill Sans MT" panose="020B0502020104020203" pitchFamily="34" charset="0"/>
            </a:endParaRPr>
          </a:p>
        </p:txBody>
      </p:sp>
    </p:spTree>
    <p:extLst>
      <p:ext uri="{BB962C8B-B14F-4D97-AF65-F5344CB8AC3E}">
        <p14:creationId xmlns:p14="http://schemas.microsoft.com/office/powerpoint/2010/main" val="2859959283"/>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327F28BD-7384-8343-B6A6-5A9BFD9ADF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81" y="0"/>
            <a:ext cx="12192000" cy="6858000"/>
          </a:xfrm>
          <a:prstGeom prst="rect">
            <a:avLst/>
          </a:prstGeom>
        </p:spPr>
      </p:pic>
    </p:spTree>
    <p:extLst>
      <p:ext uri="{BB962C8B-B14F-4D97-AF65-F5344CB8AC3E}">
        <p14:creationId xmlns:p14="http://schemas.microsoft.com/office/powerpoint/2010/main" val="35521470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C134C829-D3E9-114E-9A08-9DA5248143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81" y="0"/>
            <a:ext cx="12192000" cy="6858000"/>
          </a:xfrm>
          <a:prstGeom prst="rect">
            <a:avLst/>
          </a:prstGeom>
        </p:spPr>
      </p:pic>
    </p:spTree>
    <p:extLst>
      <p:ext uri="{BB962C8B-B14F-4D97-AF65-F5344CB8AC3E}">
        <p14:creationId xmlns:p14="http://schemas.microsoft.com/office/powerpoint/2010/main" val="33474154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B9EE074B-D81A-2549-826A-D81C52A061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81" y="0"/>
            <a:ext cx="12192000" cy="6858000"/>
          </a:xfrm>
          <a:prstGeom prst="rect">
            <a:avLst/>
          </a:prstGeom>
        </p:spPr>
      </p:pic>
    </p:spTree>
    <p:extLst>
      <p:ext uri="{BB962C8B-B14F-4D97-AF65-F5344CB8AC3E}">
        <p14:creationId xmlns:p14="http://schemas.microsoft.com/office/powerpoint/2010/main" val="37381117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2ECB2F75-F642-B045-A7CB-51A4F2841E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81" y="0"/>
            <a:ext cx="12192000" cy="6858000"/>
          </a:xfrm>
          <a:prstGeom prst="rect">
            <a:avLst/>
          </a:prstGeom>
        </p:spPr>
      </p:pic>
    </p:spTree>
    <p:extLst>
      <p:ext uri="{BB962C8B-B14F-4D97-AF65-F5344CB8AC3E}">
        <p14:creationId xmlns:p14="http://schemas.microsoft.com/office/powerpoint/2010/main" val="19864807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88CB53AB-C19D-4C49-B88D-69C3C1B61E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81" y="0"/>
            <a:ext cx="12192000" cy="6858000"/>
          </a:xfrm>
          <a:prstGeom prst="rect">
            <a:avLst/>
          </a:prstGeom>
        </p:spPr>
      </p:pic>
    </p:spTree>
    <p:extLst>
      <p:ext uri="{BB962C8B-B14F-4D97-AF65-F5344CB8AC3E}">
        <p14:creationId xmlns:p14="http://schemas.microsoft.com/office/powerpoint/2010/main" val="39677397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3F27C9F4-FFD8-D847-A40A-C9350E3359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81" y="0"/>
            <a:ext cx="12192000" cy="6858000"/>
          </a:xfrm>
          <a:prstGeom prst="rect">
            <a:avLst/>
          </a:prstGeom>
        </p:spPr>
      </p:pic>
    </p:spTree>
    <p:extLst>
      <p:ext uri="{BB962C8B-B14F-4D97-AF65-F5344CB8AC3E}">
        <p14:creationId xmlns:p14="http://schemas.microsoft.com/office/powerpoint/2010/main" val="9630490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83090B-125D-DC46-AE3C-1080CDC4F358}"/>
              </a:ext>
            </a:extLst>
          </p:cNvPr>
          <p:cNvSpPr>
            <a:spLocks noGrp="1"/>
          </p:cNvSpPr>
          <p:nvPr>
            <p:ph type="title"/>
          </p:nvPr>
        </p:nvSpPr>
        <p:spPr/>
        <p:txBody>
          <a:bodyPr/>
          <a:lstStyle/>
          <a:p>
            <a:r>
              <a:rPr kumimoji="1" lang="en-US" altLang="zh-CN" b="0" dirty="0">
                <a:latin typeface="Futura Medium" panose="020B0602020204020303" pitchFamily="34" charset="-79"/>
                <a:cs typeface="Futura Medium" panose="020B0602020204020303" pitchFamily="34" charset="-79"/>
              </a:rPr>
              <a:t>How</a:t>
            </a:r>
            <a:r>
              <a:rPr kumimoji="1" lang="zh-CN" altLang="en-US" b="0" dirty="0">
                <a:latin typeface="Futura Medium" panose="020B0602020204020303" pitchFamily="34" charset="-79"/>
                <a:cs typeface="Futura Medium" panose="020B0602020204020303" pitchFamily="34" charset="-79"/>
              </a:rPr>
              <a:t> </a:t>
            </a:r>
            <a:r>
              <a:rPr kumimoji="1" lang="en-US" altLang="zh-CN" b="0" dirty="0">
                <a:latin typeface="Futura Medium" panose="020B0602020204020303" pitchFamily="34" charset="-79"/>
                <a:cs typeface="Futura Medium" panose="020B0602020204020303" pitchFamily="34" charset="-79"/>
              </a:rPr>
              <a:t>JIT</a:t>
            </a:r>
            <a:r>
              <a:rPr kumimoji="1" lang="zh-CN" altLang="en-US" b="0" dirty="0">
                <a:latin typeface="Futura Medium" panose="020B0602020204020303" pitchFamily="34" charset="-79"/>
                <a:cs typeface="Futura Medium" panose="020B0602020204020303" pitchFamily="34" charset="-79"/>
              </a:rPr>
              <a:t> </a:t>
            </a:r>
            <a:r>
              <a:rPr kumimoji="1" lang="en-US" altLang="zh-CN" b="0" dirty="0">
                <a:latin typeface="Futura Medium" panose="020B0602020204020303" pitchFamily="34" charset="-79"/>
                <a:cs typeface="Futura Medium" panose="020B0602020204020303" pitchFamily="34" charset="-79"/>
              </a:rPr>
              <a:t>work</a:t>
            </a:r>
            <a:endParaRPr kumimoji="1" lang="zh-CN" altLang="en-US" b="0" dirty="0">
              <a:latin typeface="Futura Medium" panose="020B0602020204020303" pitchFamily="34" charset="-79"/>
              <a:cs typeface="Futura Medium" panose="020B0602020204020303" pitchFamily="34" charset="-79"/>
            </a:endParaRPr>
          </a:p>
        </p:txBody>
      </p:sp>
      <p:pic>
        <p:nvPicPr>
          <p:cNvPr id="5" name="图片 4">
            <a:extLst>
              <a:ext uri="{FF2B5EF4-FFF2-40B4-BE49-F238E27FC236}">
                <a16:creationId xmlns:a16="http://schemas.microsoft.com/office/drawing/2014/main" id="{76A00BCF-5017-0149-B696-F9E08F2B9687}"/>
              </a:ext>
            </a:extLst>
          </p:cNvPr>
          <p:cNvPicPr>
            <a:picLocks noChangeAspect="1"/>
          </p:cNvPicPr>
          <p:nvPr/>
        </p:nvPicPr>
        <p:blipFill>
          <a:blip r:embed="rId2"/>
          <a:stretch>
            <a:fillRect/>
          </a:stretch>
        </p:blipFill>
        <p:spPr>
          <a:xfrm>
            <a:off x="2353965" y="1772816"/>
            <a:ext cx="7701683" cy="4261598"/>
          </a:xfrm>
          <a:prstGeom prst="rect">
            <a:avLst/>
          </a:prstGeom>
        </p:spPr>
      </p:pic>
    </p:spTree>
    <p:extLst>
      <p:ext uri="{BB962C8B-B14F-4D97-AF65-F5344CB8AC3E}">
        <p14:creationId xmlns:p14="http://schemas.microsoft.com/office/powerpoint/2010/main" val="18147896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7B7FE3CD-BDBF-8A4C-A018-33FEEB95333C}"/>
              </a:ext>
            </a:extLst>
          </p:cNvPr>
          <p:cNvSpPr>
            <a:spLocks noGrp="1"/>
          </p:cNvSpPr>
          <p:nvPr>
            <p:ph type="title"/>
          </p:nvPr>
        </p:nvSpPr>
        <p:spPr/>
        <p:txBody>
          <a:bodyPr/>
          <a:lstStyle/>
          <a:p>
            <a:r>
              <a:rPr lang="en-US" altLang="zh-CN" b="0" dirty="0"/>
              <a:t>TorchScript Pros</a:t>
            </a:r>
            <a:r>
              <a:rPr lang="zh-CN" altLang="en-US" b="0" dirty="0"/>
              <a:t> </a:t>
            </a:r>
            <a:r>
              <a:rPr lang="en-US" altLang="zh-CN" b="0" dirty="0"/>
              <a:t>and</a:t>
            </a:r>
            <a:r>
              <a:rPr lang="zh-CN" altLang="en-US" b="0" dirty="0"/>
              <a:t> </a:t>
            </a:r>
            <a:r>
              <a:rPr lang="en-US" altLang="zh-CN" b="0" dirty="0"/>
              <a:t>Cons</a:t>
            </a:r>
            <a:endParaRPr lang="zh-CN" altLang="en-US" dirty="0"/>
          </a:p>
        </p:txBody>
      </p:sp>
      <p:sp>
        <p:nvSpPr>
          <p:cNvPr id="3" name="内容占位符 2">
            <a:extLst>
              <a:ext uri="{FF2B5EF4-FFF2-40B4-BE49-F238E27FC236}">
                <a16:creationId xmlns:a16="http://schemas.microsoft.com/office/drawing/2014/main" id="{B9ECBD24-D7C6-0349-8C3E-8F723D90869A}"/>
              </a:ext>
            </a:extLst>
          </p:cNvPr>
          <p:cNvSpPr>
            <a:spLocks noGrp="1"/>
          </p:cNvSpPr>
          <p:nvPr>
            <p:ph sz="half" idx="1"/>
          </p:nvPr>
        </p:nvSpPr>
        <p:spPr/>
        <p:txBody>
          <a:bodyPr/>
          <a:lstStyle/>
          <a:p>
            <a:pPr marL="0" indent="0">
              <a:lnSpc>
                <a:spcPct val="150000"/>
              </a:lnSpc>
              <a:buNone/>
            </a:pPr>
            <a:r>
              <a:rPr lang="en-US" altLang="zh-CN" b="1" dirty="0">
                <a:latin typeface="Gill Sans MT" panose="020B0502020104020203" pitchFamily="34" charset="0"/>
              </a:rPr>
              <a:t>Pros</a:t>
            </a:r>
          </a:p>
          <a:p>
            <a:pPr>
              <a:lnSpc>
                <a:spcPct val="150000"/>
              </a:lnSpc>
            </a:pPr>
            <a:r>
              <a:rPr lang="zh-CN" altLang="en-US" dirty="0">
                <a:latin typeface="Gill Sans MT" panose="020B0502020104020203" pitchFamily="34" charset="0"/>
              </a:rPr>
              <a:t>能够把动态图转为静态图，对静态图进行编译优化和执行</a:t>
            </a:r>
            <a:r>
              <a:rPr kumimoji="1" lang="zh-CN" altLang="en-US" dirty="0">
                <a:latin typeface="Gill Sans MT" panose="020B0502020104020203" pitchFamily="34" charset="0"/>
              </a:rPr>
              <a:t>；</a:t>
            </a:r>
            <a:endParaRPr kumimoji="1" lang="en-US" altLang="zh-CN" dirty="0">
              <a:latin typeface="Gill Sans MT" panose="020B0502020104020203" pitchFamily="34" charset="0"/>
            </a:endParaRPr>
          </a:p>
          <a:p>
            <a:pPr>
              <a:lnSpc>
                <a:spcPct val="150000"/>
              </a:lnSpc>
            </a:pPr>
            <a:r>
              <a:rPr kumimoji="1" lang="zh-CN" altLang="en-US" dirty="0">
                <a:latin typeface="Gill Sans MT" panose="020B0502020104020203" pitchFamily="34" charset="0"/>
              </a:rPr>
              <a:t>作为</a:t>
            </a:r>
            <a:r>
              <a:rPr kumimoji="1" lang="en-US" altLang="zh-CN" dirty="0">
                <a:latin typeface="Gill Sans MT" panose="020B0502020104020203" pitchFamily="34" charset="0"/>
              </a:rPr>
              <a:t>PyTorch</a:t>
            </a:r>
            <a:r>
              <a:rPr kumimoji="1" lang="zh-CN" altLang="en-US" dirty="0">
                <a:latin typeface="Gill Sans MT" panose="020B0502020104020203" pitchFamily="34" charset="0"/>
              </a:rPr>
              <a:t>关于静态图的第一次尝试；</a:t>
            </a:r>
            <a:endParaRPr lang="en-US" altLang="zh-CN" dirty="0">
              <a:latin typeface="Gill Sans MT" panose="020B0502020104020203" pitchFamily="34" charset="0"/>
            </a:endParaRPr>
          </a:p>
          <a:p>
            <a:pPr>
              <a:lnSpc>
                <a:spcPct val="150000"/>
              </a:lnSpc>
            </a:pPr>
            <a:endParaRPr lang="en-US" altLang="zh-CN" dirty="0">
              <a:latin typeface="Gill Sans MT" panose="020B0502020104020203" pitchFamily="34" charset="0"/>
            </a:endParaRPr>
          </a:p>
          <a:p>
            <a:pPr marL="0" indent="0">
              <a:lnSpc>
                <a:spcPct val="150000"/>
              </a:lnSpc>
              <a:buNone/>
            </a:pPr>
            <a:r>
              <a:rPr lang="en-US" altLang="zh-CN" b="1" dirty="0">
                <a:latin typeface="Gill Sans MT" panose="020B0502020104020203" pitchFamily="34" charset="0"/>
              </a:rPr>
              <a:t>Cons</a:t>
            </a:r>
            <a:r>
              <a:rPr lang="zh-CN" altLang="en-US" b="1" dirty="0">
                <a:latin typeface="Gill Sans MT" panose="020B0502020104020203" pitchFamily="34" charset="0"/>
              </a:rPr>
              <a:t>：</a:t>
            </a:r>
            <a:endParaRPr lang="en-US" altLang="zh-CN" b="1" dirty="0">
              <a:latin typeface="Gill Sans MT" panose="020B0502020104020203" pitchFamily="34" charset="0"/>
            </a:endParaRPr>
          </a:p>
          <a:p>
            <a:pPr>
              <a:lnSpc>
                <a:spcPct val="150000"/>
              </a:lnSpc>
            </a:pPr>
            <a:r>
              <a:rPr kumimoji="1" lang="zh-CN" altLang="en-US" dirty="0">
                <a:latin typeface="Gill Sans MT" panose="020B0502020104020203" pitchFamily="34" charset="0"/>
              </a:rPr>
              <a:t>静态图只能表达正向图，不能够处理反向图和动态</a:t>
            </a:r>
            <a:r>
              <a:rPr kumimoji="1" lang="en-US" altLang="zh-CN" dirty="0">
                <a:latin typeface="Gill Sans MT" panose="020B0502020104020203" pitchFamily="34" charset="0"/>
              </a:rPr>
              <a:t>Shape</a:t>
            </a:r>
            <a:r>
              <a:rPr kumimoji="1" lang="zh-CN" altLang="en-US" dirty="0">
                <a:latin typeface="Gill Sans MT" panose="020B0502020104020203" pitchFamily="34" charset="0"/>
              </a:rPr>
              <a:t>，使用场景有限；</a:t>
            </a:r>
            <a:endParaRPr kumimoji="1" lang="en-US" altLang="zh-CN" dirty="0">
              <a:latin typeface="Gill Sans MT" panose="020B0502020104020203" pitchFamily="34" charset="0"/>
            </a:endParaRPr>
          </a:p>
          <a:p>
            <a:pPr>
              <a:lnSpc>
                <a:spcPct val="150000"/>
              </a:lnSpc>
            </a:pPr>
            <a:r>
              <a:rPr kumimoji="1" lang="zh-CN" altLang="en-US" dirty="0">
                <a:latin typeface="Gill Sans MT" panose="020B0502020104020203" pitchFamily="34" charset="0"/>
              </a:rPr>
              <a:t>静态图</a:t>
            </a:r>
            <a:r>
              <a:rPr kumimoji="1" lang="en-US" altLang="zh-CN" dirty="0">
                <a:latin typeface="Gill Sans MT" panose="020B0502020104020203" pitchFamily="34" charset="0"/>
              </a:rPr>
              <a:t>IR</a:t>
            </a:r>
            <a:r>
              <a:rPr kumimoji="1" lang="zh-CN" altLang="en-US" dirty="0">
                <a:latin typeface="Gill Sans MT" panose="020B0502020104020203" pitchFamily="34" charset="0"/>
              </a:rPr>
              <a:t>复杂，难学，对于想修改或者增加优化</a:t>
            </a:r>
            <a:r>
              <a:rPr kumimoji="1" lang="en-US" altLang="zh-CN" dirty="0">
                <a:latin typeface="Gill Sans MT" panose="020B0502020104020203" pitchFamily="34" charset="0"/>
              </a:rPr>
              <a:t>Pass</a:t>
            </a:r>
            <a:r>
              <a:rPr kumimoji="1" lang="zh-CN" altLang="en-US" dirty="0">
                <a:latin typeface="Gill Sans MT" panose="020B0502020104020203" pitchFamily="34" charset="0"/>
              </a:rPr>
              <a:t>的开发者来说成本高；</a:t>
            </a:r>
            <a:endParaRPr kumimoji="1" lang="en-US" altLang="zh-CN" dirty="0">
              <a:latin typeface="Gill Sans MT" panose="020B0502020104020203" pitchFamily="34" charset="0"/>
            </a:endParaRPr>
          </a:p>
        </p:txBody>
      </p:sp>
    </p:spTree>
    <p:extLst>
      <p:ext uri="{BB962C8B-B14F-4D97-AF65-F5344CB8AC3E}">
        <p14:creationId xmlns:p14="http://schemas.microsoft.com/office/powerpoint/2010/main" val="9386471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a:extLst>
              <a:ext uri="{FF2B5EF4-FFF2-40B4-BE49-F238E27FC236}">
                <a16:creationId xmlns:a16="http://schemas.microsoft.com/office/drawing/2014/main" id="{AA29AF3E-12BD-804E-9A12-C93A5EDB7AF9}"/>
              </a:ext>
            </a:extLst>
          </p:cNvPr>
          <p:cNvSpPr>
            <a:spLocks noGrp="1"/>
          </p:cNvSpPr>
          <p:nvPr>
            <p:ph sz="half" idx="1"/>
          </p:nvPr>
        </p:nvSpPr>
        <p:spPr>
          <a:xfrm>
            <a:off x="623635" y="980728"/>
            <a:ext cx="10731328" cy="5029792"/>
          </a:xfrm>
        </p:spPr>
        <p:txBody>
          <a:bodyPr anchor="ctr"/>
          <a:lstStyle/>
          <a:p>
            <a:pPr marL="0" indent="0" algn="ctr">
              <a:buNone/>
            </a:pPr>
            <a:r>
              <a:rPr lang="en-US" altLang="zh-CN" sz="9600" dirty="0">
                <a:solidFill>
                  <a:srgbClr val="C00000"/>
                </a:solidFill>
                <a:latin typeface="Futura Medium" panose="020B0602020204020303" pitchFamily="34" charset="-79"/>
                <a:cs typeface="Futura Medium" panose="020B0602020204020303" pitchFamily="34" charset="-79"/>
              </a:rPr>
              <a:t>Torch</a:t>
            </a:r>
            <a:r>
              <a:rPr lang="zh-CN" altLang="en-US" sz="9600" dirty="0">
                <a:solidFill>
                  <a:srgbClr val="C00000"/>
                </a:solidFill>
                <a:latin typeface="Futura Medium" panose="020B0602020204020303" pitchFamily="34" charset="-79"/>
                <a:cs typeface="Futura Medium" panose="020B0602020204020303" pitchFamily="34" charset="-79"/>
              </a:rPr>
              <a:t> </a:t>
            </a:r>
            <a:r>
              <a:rPr lang="en-US" altLang="zh-CN" sz="9600" dirty="0">
                <a:solidFill>
                  <a:srgbClr val="C00000"/>
                </a:solidFill>
                <a:latin typeface="Futura Medium" panose="020B0602020204020303" pitchFamily="34" charset="-79"/>
                <a:cs typeface="Futura Medium" panose="020B0602020204020303" pitchFamily="34" charset="-79"/>
              </a:rPr>
              <a:t>FX</a:t>
            </a:r>
          </a:p>
          <a:p>
            <a:pPr marL="0" indent="0" algn="ctr">
              <a:buNone/>
            </a:pPr>
            <a:r>
              <a:rPr lang="zh-CN" altLang="en-US" sz="9600" dirty="0">
                <a:solidFill>
                  <a:srgbClr val="C00000"/>
                </a:solidFill>
                <a:latin typeface="Futura Medium" panose="020B0602020204020303" pitchFamily="34" charset="-79"/>
                <a:cs typeface="Futura Medium" panose="020B0602020204020303" pitchFamily="34" charset="-79"/>
              </a:rPr>
              <a:t>原理</a:t>
            </a:r>
          </a:p>
        </p:txBody>
      </p:sp>
    </p:spTree>
    <p:extLst>
      <p:ext uri="{BB962C8B-B14F-4D97-AF65-F5344CB8AC3E}">
        <p14:creationId xmlns:p14="http://schemas.microsoft.com/office/powerpoint/2010/main" val="902165174"/>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D21CD110-064F-F44C-BF96-7F3D55D2BC3B}"/>
              </a:ext>
            </a:extLst>
          </p:cNvPr>
          <p:cNvSpPr>
            <a:spLocks noGrp="1"/>
          </p:cNvSpPr>
          <p:nvPr>
            <p:ph type="title"/>
          </p:nvPr>
        </p:nvSpPr>
        <p:spPr/>
        <p:txBody>
          <a:bodyPr/>
          <a:lstStyle/>
          <a:p>
            <a:r>
              <a:rPr lang="en-US" altLang="zh-CN" b="0" dirty="0"/>
              <a:t>Design Principles</a:t>
            </a:r>
            <a:endParaRPr lang="zh-CN" altLang="en-US" b="0" dirty="0"/>
          </a:p>
        </p:txBody>
      </p:sp>
      <p:sp>
        <p:nvSpPr>
          <p:cNvPr id="5" name="内容占位符 4">
            <a:extLst>
              <a:ext uri="{FF2B5EF4-FFF2-40B4-BE49-F238E27FC236}">
                <a16:creationId xmlns:a16="http://schemas.microsoft.com/office/drawing/2014/main" id="{F2C526CF-E890-D844-929E-EBC945EDD2D6}"/>
              </a:ext>
            </a:extLst>
          </p:cNvPr>
          <p:cNvSpPr>
            <a:spLocks noGrp="1"/>
          </p:cNvSpPr>
          <p:nvPr>
            <p:ph sz="half" idx="1"/>
          </p:nvPr>
        </p:nvSpPr>
        <p:spPr/>
        <p:txBody>
          <a:bodyPr/>
          <a:lstStyle/>
          <a:p>
            <a:r>
              <a:rPr lang="en-US" altLang="zh-CN" dirty="0">
                <a:latin typeface="Gill Sans MT" panose="020B0502020104020203" pitchFamily="34" charset="0"/>
              </a:rPr>
              <a:t>Prefer making program capture and transformation easy for typical models at the cost of working for all possible programs. Avoid complexity to support longtail, esoteric use cases.</a:t>
            </a:r>
          </a:p>
          <a:p>
            <a:r>
              <a:rPr lang="en-US" altLang="zh-CN" dirty="0">
                <a:latin typeface="Gill Sans MT" panose="020B0502020104020203" pitchFamily="34" charset="0"/>
              </a:rPr>
              <a:t>Work with tools and concepts that ML practitioners are already familiar with such as Python data structures and the publicly documented operators in PyTorch.</a:t>
            </a:r>
          </a:p>
          <a:p>
            <a:r>
              <a:rPr lang="en-US" altLang="zh-CN" dirty="0">
                <a:latin typeface="Gill Sans MT" panose="020B0502020104020203" pitchFamily="34" charset="0"/>
              </a:rPr>
              <a:t>Make the process of program capture highly conﬁgurable so users can implement their own solutions for long-tail uses. Allowing users to make one-off conﬁgurations is simpler than handling the general case.</a:t>
            </a:r>
          </a:p>
        </p:txBody>
      </p:sp>
    </p:spTree>
    <p:extLst>
      <p:ext uri="{BB962C8B-B14F-4D97-AF65-F5344CB8AC3E}">
        <p14:creationId xmlns:p14="http://schemas.microsoft.com/office/powerpoint/2010/main" val="36954221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Talk Overview</a:t>
            </a:r>
            <a:endParaRPr kumimoji="1" lang="zh-CN" altLang="en-US" b="0" dirty="0">
              <a:solidFill>
                <a:srgbClr val="FFC000"/>
              </a:solidFill>
              <a:latin typeface="Futura Medium" panose="020B0602020204020303" pitchFamily="34" charset="-79"/>
              <a:cs typeface="Futura Medium" panose="020B0602020204020303" pitchFamily="34" charset="-79"/>
            </a:endParaRPr>
          </a:p>
        </p:txBody>
      </p:sp>
      <p:sp>
        <p:nvSpPr>
          <p:cNvPr id="12" name="内容占位符 2">
            <a:extLst>
              <a:ext uri="{FF2B5EF4-FFF2-40B4-BE49-F238E27FC236}">
                <a16:creationId xmlns:a16="http://schemas.microsoft.com/office/drawing/2014/main" id="{777ED92B-92FB-8C4F-8239-77690F664FFA}"/>
              </a:ext>
            </a:extLst>
          </p:cNvPr>
          <p:cNvSpPr>
            <a:spLocks noGrp="1"/>
          </p:cNvSpPr>
          <p:nvPr/>
        </p:nvSpPr>
        <p:spPr>
          <a:xfrm>
            <a:off x="616646" y="1484784"/>
            <a:ext cx="5265712" cy="4453728"/>
          </a:xfrm>
          <a:prstGeom prst="rect">
            <a:avLst/>
          </a:prstGeom>
          <a:noFill/>
        </p:spPr>
        <p:txBody>
          <a:bodyPr anchor="t"/>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a:pPr>
            <a:r>
              <a:rPr lang="en-US" altLang="zh-CN" sz="2400" b="1" dirty="0">
                <a:solidFill>
                  <a:srgbClr val="374154"/>
                </a:solidFill>
                <a:latin typeface="Gill Sans MT" panose="020B0502020104020203" pitchFamily="34" charset="0"/>
              </a:rPr>
              <a:t>TorchDynamo</a:t>
            </a:r>
            <a:r>
              <a:rPr lang="zh-CN" altLang="en-US" sz="2400" b="1" dirty="0">
                <a:solidFill>
                  <a:srgbClr val="374154"/>
                </a:solidFill>
                <a:latin typeface="Gill Sans MT" panose="020B0502020104020203" pitchFamily="34" charset="0"/>
              </a:rPr>
              <a:t> 解读</a:t>
            </a:r>
            <a:endParaRPr lang="en-US" altLang="zh-CN" sz="2400" b="1" dirty="0">
              <a:solidFill>
                <a:srgbClr val="374154"/>
              </a:solidFill>
              <a:latin typeface="Gill Sans MT" panose="020B0502020104020203" pitchFamily="34" charset="0"/>
            </a:endParaRPr>
          </a:p>
          <a:p>
            <a:pPr lvl="1"/>
            <a:r>
              <a:rPr lang="en-US" altLang="zh-CN" sz="2000" dirty="0">
                <a:solidFill>
                  <a:srgbClr val="374154"/>
                </a:solidFill>
                <a:latin typeface="Gill Sans MT" panose="020B0502020104020203" pitchFamily="34" charset="0"/>
              </a:rPr>
              <a:t>PyTorch</a:t>
            </a:r>
            <a:r>
              <a:rPr lang="zh-CN" altLang="en-US" sz="2000" dirty="0">
                <a:solidFill>
                  <a:srgbClr val="374154"/>
                </a:solidFill>
                <a:latin typeface="Gill Sans MT" panose="020B0502020104020203" pitchFamily="34" charset="0"/>
              </a:rPr>
              <a:t> 获取计算图的方式</a:t>
            </a:r>
            <a:endParaRPr lang="en-US" altLang="zh-CN" sz="2000" dirty="0">
              <a:solidFill>
                <a:srgbClr val="374154"/>
              </a:solidFill>
              <a:latin typeface="Gill Sans MT" panose="020B0502020104020203" pitchFamily="34" charset="0"/>
            </a:endParaRPr>
          </a:p>
          <a:p>
            <a:pPr lvl="1"/>
            <a:r>
              <a:rPr lang="en-US" altLang="zh-CN" sz="2000" dirty="0">
                <a:solidFill>
                  <a:srgbClr val="374154"/>
                </a:solidFill>
                <a:latin typeface="Gill Sans MT" panose="020B0502020104020203" pitchFamily="34" charset="0"/>
              </a:rPr>
              <a:t>PyTorch</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JIT</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Script</a:t>
            </a:r>
            <a:r>
              <a:rPr lang="zh-CN" altLang="en-US" sz="2000" dirty="0">
                <a:solidFill>
                  <a:srgbClr val="374154"/>
                </a:solidFill>
                <a:latin typeface="Gill Sans MT" panose="020B0502020104020203" pitchFamily="34" charset="0"/>
              </a:rPr>
              <a:t> 原理</a:t>
            </a:r>
            <a:endParaRPr lang="en-US" altLang="zh-CN" sz="2000" dirty="0">
              <a:solidFill>
                <a:srgbClr val="374154"/>
              </a:solidFill>
              <a:latin typeface="Gill Sans MT" panose="020B0502020104020203" pitchFamily="34" charset="0"/>
            </a:endParaRPr>
          </a:p>
          <a:p>
            <a:pPr lvl="1"/>
            <a:r>
              <a:rPr lang="en-US" altLang="zh-CN" sz="2000" dirty="0">
                <a:solidFill>
                  <a:srgbClr val="374154"/>
                </a:solidFill>
                <a:latin typeface="Gill Sans MT" panose="020B0502020104020203" pitchFamily="34" charset="0"/>
              </a:rPr>
              <a:t>PyTorch</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FX</a:t>
            </a:r>
            <a:r>
              <a:rPr lang="zh-CN" altLang="en-US" sz="2000" dirty="0">
                <a:solidFill>
                  <a:srgbClr val="374154"/>
                </a:solidFill>
                <a:latin typeface="Gill Sans MT" panose="020B0502020104020203" pitchFamily="34" charset="0"/>
              </a:rPr>
              <a:t> 原理</a:t>
            </a:r>
            <a:endParaRPr lang="en-US" altLang="zh-CN" sz="2000" dirty="0">
              <a:solidFill>
                <a:srgbClr val="374154"/>
              </a:solidFill>
              <a:latin typeface="Gill Sans MT" panose="020B0502020104020203" pitchFamily="34" charset="0"/>
            </a:endParaRPr>
          </a:p>
          <a:p>
            <a:pPr lvl="1"/>
            <a:r>
              <a:rPr lang="en-US" altLang="zh-CN" sz="2000" dirty="0">
                <a:solidFill>
                  <a:srgbClr val="374154"/>
                </a:solidFill>
                <a:latin typeface="Gill Sans MT" panose="020B0502020104020203" pitchFamily="34" charset="0"/>
              </a:rPr>
              <a:t>PyTorch</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Lazy</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Tensor</a:t>
            </a:r>
            <a:r>
              <a:rPr lang="zh-CN" altLang="en-US" sz="2000" dirty="0">
                <a:solidFill>
                  <a:srgbClr val="374154"/>
                </a:solidFill>
                <a:latin typeface="Gill Sans MT" panose="020B0502020104020203" pitchFamily="34" charset="0"/>
              </a:rPr>
              <a:t> 原理</a:t>
            </a:r>
            <a:endParaRPr lang="en-US" altLang="zh-CN" sz="2000" dirty="0">
              <a:solidFill>
                <a:srgbClr val="374154"/>
              </a:solidFill>
              <a:latin typeface="Gill Sans MT" panose="020B0502020104020203" pitchFamily="34" charset="0"/>
            </a:endParaRPr>
          </a:p>
          <a:p>
            <a:pPr lvl="1"/>
            <a:r>
              <a:rPr lang="en-US" altLang="zh-CN" sz="2000" dirty="0">
                <a:solidFill>
                  <a:srgbClr val="374154"/>
                </a:solidFill>
                <a:latin typeface="Gill Sans MT" panose="020B0502020104020203" pitchFamily="34" charset="0"/>
              </a:rPr>
              <a:t>TorchDynamo</a:t>
            </a:r>
            <a:r>
              <a:rPr lang="zh-CN" altLang="en-US" sz="2000" dirty="0">
                <a:solidFill>
                  <a:srgbClr val="374154"/>
                </a:solidFill>
                <a:latin typeface="Gill Sans MT" panose="020B0502020104020203" pitchFamily="34" charset="0"/>
              </a:rPr>
              <a:t> 原理</a:t>
            </a:r>
            <a:endParaRPr lang="en-US" altLang="zh-CN" sz="2000" dirty="0">
              <a:solidFill>
                <a:srgbClr val="374154"/>
              </a:solidFill>
              <a:latin typeface="Gill Sans MT" panose="020B0502020104020203" pitchFamily="34" charset="0"/>
            </a:endParaRPr>
          </a:p>
        </p:txBody>
      </p:sp>
    </p:spTree>
    <p:extLst>
      <p:ext uri="{BB962C8B-B14F-4D97-AF65-F5344CB8AC3E}">
        <p14:creationId xmlns:p14="http://schemas.microsoft.com/office/powerpoint/2010/main" val="2378610453"/>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44DD1E45-8B60-0D44-874C-41BCF98A3C97}"/>
              </a:ext>
            </a:extLst>
          </p:cNvPr>
          <p:cNvPicPr>
            <a:picLocks noChangeAspect="1"/>
          </p:cNvPicPr>
          <p:nvPr/>
        </p:nvPicPr>
        <p:blipFill>
          <a:blip r:embed="rId2"/>
          <a:stretch>
            <a:fillRect/>
          </a:stretch>
        </p:blipFill>
        <p:spPr>
          <a:xfrm>
            <a:off x="769789" y="3068960"/>
            <a:ext cx="6026071" cy="2828785"/>
          </a:xfrm>
          <a:prstGeom prst="rect">
            <a:avLst/>
          </a:prstGeom>
        </p:spPr>
      </p:pic>
      <p:pic>
        <p:nvPicPr>
          <p:cNvPr id="3" name="图片 2">
            <a:extLst>
              <a:ext uri="{FF2B5EF4-FFF2-40B4-BE49-F238E27FC236}">
                <a16:creationId xmlns:a16="http://schemas.microsoft.com/office/drawing/2014/main" id="{106C6F5C-FA8A-3B42-BAE1-AD7E84DC56E9}"/>
              </a:ext>
            </a:extLst>
          </p:cNvPr>
          <p:cNvPicPr>
            <a:picLocks noChangeAspect="1"/>
          </p:cNvPicPr>
          <p:nvPr/>
        </p:nvPicPr>
        <p:blipFill>
          <a:blip r:embed="rId3"/>
          <a:stretch>
            <a:fillRect/>
          </a:stretch>
        </p:blipFill>
        <p:spPr>
          <a:xfrm>
            <a:off x="7206514" y="3140968"/>
            <a:ext cx="4494242" cy="2756777"/>
          </a:xfrm>
          <a:prstGeom prst="rect">
            <a:avLst/>
          </a:prstGeom>
        </p:spPr>
      </p:pic>
      <p:sp>
        <p:nvSpPr>
          <p:cNvPr id="4" name="标题 3">
            <a:extLst>
              <a:ext uri="{FF2B5EF4-FFF2-40B4-BE49-F238E27FC236}">
                <a16:creationId xmlns:a16="http://schemas.microsoft.com/office/drawing/2014/main" id="{C484A01D-3484-F542-BEE8-ED008EA5B3FA}"/>
              </a:ext>
            </a:extLst>
          </p:cNvPr>
          <p:cNvSpPr>
            <a:spLocks noGrp="1"/>
          </p:cNvSpPr>
          <p:nvPr>
            <p:ph type="title"/>
          </p:nvPr>
        </p:nvSpPr>
        <p:spPr/>
        <p:txBody>
          <a:bodyPr/>
          <a:lstStyle/>
          <a:p>
            <a:r>
              <a:rPr lang="en-US" altLang="zh-CN" b="0" dirty="0"/>
              <a:t>TORCH.FX NODE SEMANTICS</a:t>
            </a:r>
            <a:endParaRPr lang="zh-CN" altLang="en-US" b="0" dirty="0"/>
          </a:p>
        </p:txBody>
      </p:sp>
      <p:sp>
        <p:nvSpPr>
          <p:cNvPr id="5" name="内容占位符 4">
            <a:extLst>
              <a:ext uri="{FF2B5EF4-FFF2-40B4-BE49-F238E27FC236}">
                <a16:creationId xmlns:a16="http://schemas.microsoft.com/office/drawing/2014/main" id="{BB388502-E469-9447-950C-0A898499B241}"/>
              </a:ext>
            </a:extLst>
          </p:cNvPr>
          <p:cNvSpPr>
            <a:spLocks noGrp="1"/>
          </p:cNvSpPr>
          <p:nvPr>
            <p:ph sz="half" idx="1"/>
          </p:nvPr>
        </p:nvSpPr>
        <p:spPr>
          <a:xfrm>
            <a:off x="623635" y="1412776"/>
            <a:ext cx="10963473" cy="1512168"/>
          </a:xfrm>
        </p:spPr>
        <p:txBody>
          <a:bodyPr/>
          <a:lstStyle/>
          <a:p>
            <a:r>
              <a:rPr lang="en-US" altLang="zh-CN" dirty="0" err="1"/>
              <a:t>t</a:t>
            </a:r>
            <a:r>
              <a:rPr lang="en-US" altLang="zh-CN" dirty="0" err="1">
                <a:latin typeface="Gill Sans MT" panose="020B0502020104020203" pitchFamily="34" charset="0"/>
              </a:rPr>
              <a:t>orch.fx</a:t>
            </a:r>
            <a:r>
              <a:rPr lang="en-US" altLang="zh-CN" dirty="0">
                <a:latin typeface="Gill Sans MT" panose="020B0502020104020203" pitchFamily="34" charset="0"/>
              </a:rPr>
              <a:t> represents programs in a DAG-based IR,</a:t>
            </a:r>
            <a:r>
              <a:rPr lang="zh-CN" altLang="en-US" dirty="0">
                <a:latin typeface="Gill Sans MT" panose="020B0502020104020203" pitchFamily="34" charset="0"/>
              </a:rPr>
              <a:t> </a:t>
            </a:r>
            <a:r>
              <a:rPr lang="en-US" altLang="zh-CN" dirty="0">
                <a:latin typeface="Gill Sans MT" panose="020B0502020104020203" pitchFamily="34" charset="0"/>
              </a:rPr>
              <a:t>which contains a linear series of Node objects representing operations. Nodes have a string opcode, describing what type of operation the Node represents.</a:t>
            </a:r>
            <a:r>
              <a:rPr lang="zh-CN" altLang="en-US" dirty="0">
                <a:latin typeface="Gill Sans MT" panose="020B0502020104020203" pitchFamily="34" charset="0"/>
              </a:rPr>
              <a:t> </a:t>
            </a:r>
            <a:r>
              <a:rPr lang="en-US" altLang="zh-CN" dirty="0">
                <a:latin typeface="Gill Sans MT" panose="020B0502020104020203" pitchFamily="34" charset="0"/>
              </a:rPr>
              <a:t>Nodes have an associated target, which is the call target for call nodes (</a:t>
            </a:r>
            <a:r>
              <a:rPr lang="en-US" altLang="zh-CN" dirty="0" err="1">
                <a:latin typeface="Gill Sans MT" panose="020B0502020104020203" pitchFamily="34" charset="0"/>
              </a:rPr>
              <a:t>call_module</a:t>
            </a:r>
            <a:r>
              <a:rPr lang="en-US" altLang="zh-CN" dirty="0">
                <a:latin typeface="Gill Sans MT" panose="020B0502020104020203" pitchFamily="34" charset="0"/>
              </a:rPr>
              <a:t>, </a:t>
            </a:r>
            <a:r>
              <a:rPr lang="en-US" altLang="zh-CN" dirty="0" err="1">
                <a:latin typeface="Gill Sans MT" panose="020B0502020104020203" pitchFamily="34" charset="0"/>
              </a:rPr>
              <a:t>call_function</a:t>
            </a:r>
            <a:r>
              <a:rPr lang="en-US" altLang="zh-CN" dirty="0">
                <a:latin typeface="Gill Sans MT" panose="020B0502020104020203" pitchFamily="34" charset="0"/>
              </a:rPr>
              <a:t>, and </a:t>
            </a:r>
            <a:r>
              <a:rPr lang="en-US" altLang="zh-CN" dirty="0" err="1">
                <a:latin typeface="Gill Sans MT" panose="020B0502020104020203" pitchFamily="34" charset="0"/>
              </a:rPr>
              <a:t>call_method</a:t>
            </a:r>
            <a:r>
              <a:rPr lang="en-US" altLang="zh-CN" dirty="0">
                <a:latin typeface="Gill Sans MT" panose="020B0502020104020203" pitchFamily="34" charset="0"/>
              </a:rPr>
              <a:t>).</a:t>
            </a:r>
            <a:endParaRPr lang="zh-CN" altLang="en-US" dirty="0">
              <a:latin typeface="Gill Sans MT" panose="020B0502020104020203" pitchFamily="34" charset="0"/>
            </a:endParaRPr>
          </a:p>
        </p:txBody>
      </p:sp>
    </p:spTree>
    <p:extLst>
      <p:ext uri="{BB962C8B-B14F-4D97-AF65-F5344CB8AC3E}">
        <p14:creationId xmlns:p14="http://schemas.microsoft.com/office/powerpoint/2010/main" val="15419353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015D8B3F-A84D-3744-91B7-9833AB221965}"/>
              </a:ext>
            </a:extLst>
          </p:cNvPr>
          <p:cNvSpPr>
            <a:spLocks noGrp="1"/>
          </p:cNvSpPr>
          <p:nvPr>
            <p:ph type="title"/>
          </p:nvPr>
        </p:nvSpPr>
        <p:spPr/>
        <p:txBody>
          <a:bodyPr/>
          <a:lstStyle/>
          <a:p>
            <a:r>
              <a:rPr lang="en-US" altLang="zh-CN" b="0" dirty="0"/>
              <a:t>TORCH.FX</a:t>
            </a:r>
            <a:r>
              <a:rPr lang="zh-CN" altLang="en-US" b="0" dirty="0"/>
              <a:t> </a:t>
            </a:r>
            <a:r>
              <a:rPr lang="en-US" altLang="zh-CN" b="0" dirty="0"/>
              <a:t>IR</a:t>
            </a:r>
            <a:endParaRPr lang="zh-CN" altLang="en-US" dirty="0"/>
          </a:p>
        </p:txBody>
      </p:sp>
      <p:sp>
        <p:nvSpPr>
          <p:cNvPr id="3" name="内容占位符 2">
            <a:extLst>
              <a:ext uri="{FF2B5EF4-FFF2-40B4-BE49-F238E27FC236}">
                <a16:creationId xmlns:a16="http://schemas.microsoft.com/office/drawing/2014/main" id="{011E7573-506C-934C-9402-01CA222C6B9D}"/>
              </a:ext>
            </a:extLst>
          </p:cNvPr>
          <p:cNvSpPr>
            <a:spLocks noGrp="1"/>
          </p:cNvSpPr>
          <p:nvPr>
            <p:ph sz="half" idx="1"/>
          </p:nvPr>
        </p:nvSpPr>
        <p:spPr>
          <a:xfrm>
            <a:off x="623635" y="1412776"/>
            <a:ext cx="10963473" cy="4536504"/>
          </a:xfrm>
        </p:spPr>
        <p:txBody>
          <a:bodyPr anchor="ctr"/>
          <a:lstStyle/>
          <a:p>
            <a:pPr marL="342900" indent="-342900">
              <a:lnSpc>
                <a:spcPct val="100000"/>
              </a:lnSpc>
              <a:buFont typeface="+mj-lt"/>
              <a:buAutoNum type="arabicPeriod"/>
            </a:pPr>
            <a:r>
              <a:rPr kumimoji="1" lang="en-US" altLang="zh-CN" sz="1700" dirty="0">
                <a:highlight>
                  <a:srgbClr val="FFFF00"/>
                </a:highlight>
                <a:latin typeface="Gill Sans MT" panose="020B0502020104020203" pitchFamily="34" charset="0"/>
              </a:rPr>
              <a:t>placeholder </a:t>
            </a:r>
            <a:r>
              <a:rPr kumimoji="1" lang="en-US" altLang="zh-CN" sz="1700" dirty="0">
                <a:latin typeface="Gill Sans MT" panose="020B0502020104020203" pitchFamily="34" charset="0"/>
              </a:rPr>
              <a:t>represents a function input. The name attribute specifies the name this value will take on. target is similarly the name of the argument. </a:t>
            </a:r>
            <a:r>
              <a:rPr kumimoji="1" lang="en-US" altLang="zh-CN" sz="1700" dirty="0" err="1">
                <a:latin typeface="Gill Sans MT" panose="020B0502020104020203" pitchFamily="34" charset="0"/>
              </a:rPr>
              <a:t>args</a:t>
            </a:r>
            <a:r>
              <a:rPr kumimoji="1" lang="en-US" altLang="zh-CN" sz="1700" dirty="0">
                <a:latin typeface="Gill Sans MT" panose="020B0502020104020203" pitchFamily="34" charset="0"/>
              </a:rPr>
              <a:t> holds either: 1) nothing, or 2) a single argument denoting the default parameter of the function input. </a:t>
            </a:r>
            <a:r>
              <a:rPr kumimoji="1" lang="en-US" altLang="zh-CN" sz="1700" dirty="0" err="1">
                <a:latin typeface="Gill Sans MT" panose="020B0502020104020203" pitchFamily="34" charset="0"/>
              </a:rPr>
              <a:t>kwargs</a:t>
            </a:r>
            <a:r>
              <a:rPr kumimoji="1" lang="en-US" altLang="zh-CN" sz="1700" dirty="0">
                <a:latin typeface="Gill Sans MT" panose="020B0502020104020203" pitchFamily="34" charset="0"/>
              </a:rPr>
              <a:t> is don’t-care. Placeholders correspond to the function parameters (e.g. x) in the graph printout.</a:t>
            </a:r>
          </a:p>
          <a:p>
            <a:pPr marL="342900" indent="-342900">
              <a:lnSpc>
                <a:spcPct val="100000"/>
              </a:lnSpc>
              <a:buFont typeface="+mj-lt"/>
              <a:buAutoNum type="arabicPeriod"/>
            </a:pPr>
            <a:r>
              <a:rPr kumimoji="1" lang="en-US" altLang="zh-CN" sz="1700" dirty="0" err="1">
                <a:highlight>
                  <a:srgbClr val="FFFF00"/>
                </a:highlight>
                <a:latin typeface="Gill Sans MT" panose="020B0502020104020203" pitchFamily="34" charset="0"/>
              </a:rPr>
              <a:t>get_attr</a:t>
            </a:r>
            <a:r>
              <a:rPr kumimoji="1" lang="en-US" altLang="zh-CN" sz="1700" dirty="0">
                <a:highlight>
                  <a:srgbClr val="FFFF00"/>
                </a:highlight>
                <a:latin typeface="Gill Sans MT" panose="020B0502020104020203" pitchFamily="34" charset="0"/>
              </a:rPr>
              <a:t> </a:t>
            </a:r>
            <a:r>
              <a:rPr kumimoji="1" lang="en-US" altLang="zh-CN" sz="1700" dirty="0">
                <a:latin typeface="Gill Sans MT" panose="020B0502020104020203" pitchFamily="34" charset="0"/>
              </a:rPr>
              <a:t>retrieves a parameter from the module hierarchy. name is similarly the name the result of the fetch is assigned to. target is the fully-qualified name of the parameter’s position in the module hierarchy. </a:t>
            </a:r>
            <a:r>
              <a:rPr kumimoji="1" lang="en-US" altLang="zh-CN" sz="1700" dirty="0" err="1">
                <a:latin typeface="Gill Sans MT" panose="020B0502020104020203" pitchFamily="34" charset="0"/>
              </a:rPr>
              <a:t>args</a:t>
            </a:r>
            <a:r>
              <a:rPr kumimoji="1" lang="en-US" altLang="zh-CN" sz="1700" dirty="0">
                <a:latin typeface="Gill Sans MT" panose="020B0502020104020203" pitchFamily="34" charset="0"/>
              </a:rPr>
              <a:t> and </a:t>
            </a:r>
            <a:r>
              <a:rPr kumimoji="1" lang="en-US" altLang="zh-CN" sz="1700" dirty="0" err="1">
                <a:latin typeface="Gill Sans MT" panose="020B0502020104020203" pitchFamily="34" charset="0"/>
              </a:rPr>
              <a:t>kwargs</a:t>
            </a:r>
            <a:r>
              <a:rPr kumimoji="1" lang="en-US" altLang="zh-CN" sz="1700" dirty="0">
                <a:latin typeface="Gill Sans MT" panose="020B0502020104020203" pitchFamily="34" charset="0"/>
              </a:rPr>
              <a:t> are don’t-care</a:t>
            </a:r>
          </a:p>
          <a:p>
            <a:pPr marL="342900" indent="-342900">
              <a:lnSpc>
                <a:spcPct val="100000"/>
              </a:lnSpc>
              <a:buFont typeface="+mj-lt"/>
              <a:buAutoNum type="arabicPeriod"/>
              <a:tabLst>
                <a:tab pos="4970463" algn="l"/>
              </a:tabLst>
            </a:pPr>
            <a:r>
              <a:rPr kumimoji="1" lang="en-US" altLang="zh-CN" sz="1700" dirty="0" err="1">
                <a:highlight>
                  <a:srgbClr val="FFFF00"/>
                </a:highlight>
                <a:latin typeface="Gill Sans MT" panose="020B0502020104020203" pitchFamily="34" charset="0"/>
              </a:rPr>
              <a:t>call_function</a:t>
            </a:r>
            <a:r>
              <a:rPr kumimoji="1" lang="en-US" altLang="zh-CN" sz="1700" dirty="0">
                <a:highlight>
                  <a:srgbClr val="FFFF00"/>
                </a:highlight>
                <a:latin typeface="Gill Sans MT" panose="020B0502020104020203" pitchFamily="34" charset="0"/>
              </a:rPr>
              <a:t> </a:t>
            </a:r>
            <a:r>
              <a:rPr kumimoji="1" lang="en-US" altLang="zh-CN" sz="1700" dirty="0">
                <a:latin typeface="Gill Sans MT" panose="020B0502020104020203" pitchFamily="34" charset="0"/>
              </a:rPr>
              <a:t>applies a free function to some values. name is similarly the name of the value to assign to. target is the function to be applied. </a:t>
            </a:r>
            <a:r>
              <a:rPr kumimoji="1" lang="en-US" altLang="zh-CN" sz="1700" dirty="0" err="1">
                <a:latin typeface="Gill Sans MT" panose="020B0502020104020203" pitchFamily="34" charset="0"/>
              </a:rPr>
              <a:t>args</a:t>
            </a:r>
            <a:r>
              <a:rPr kumimoji="1" lang="en-US" altLang="zh-CN" sz="1700" dirty="0">
                <a:latin typeface="Gill Sans MT" panose="020B0502020104020203" pitchFamily="34" charset="0"/>
              </a:rPr>
              <a:t> and </a:t>
            </a:r>
            <a:r>
              <a:rPr kumimoji="1" lang="en-US" altLang="zh-CN" sz="1700" dirty="0" err="1">
                <a:latin typeface="Gill Sans MT" panose="020B0502020104020203" pitchFamily="34" charset="0"/>
              </a:rPr>
              <a:t>kwargs</a:t>
            </a:r>
            <a:r>
              <a:rPr kumimoji="1" lang="en-US" altLang="zh-CN" sz="1700" dirty="0">
                <a:latin typeface="Gill Sans MT" panose="020B0502020104020203" pitchFamily="34" charset="0"/>
              </a:rPr>
              <a:t> represent the arguments to the function, following the Python calling convention</a:t>
            </a:r>
          </a:p>
          <a:p>
            <a:pPr marL="342900" indent="-342900">
              <a:lnSpc>
                <a:spcPct val="100000"/>
              </a:lnSpc>
              <a:buFont typeface="+mj-lt"/>
              <a:buAutoNum type="arabicPeriod"/>
            </a:pPr>
            <a:r>
              <a:rPr kumimoji="1" lang="en-US" altLang="zh-CN" sz="1700" dirty="0" err="1">
                <a:highlight>
                  <a:srgbClr val="FFFF00"/>
                </a:highlight>
                <a:latin typeface="Gill Sans MT" panose="020B0502020104020203" pitchFamily="34" charset="0"/>
              </a:rPr>
              <a:t>call_module</a:t>
            </a:r>
            <a:r>
              <a:rPr kumimoji="1" lang="en-US" altLang="zh-CN" sz="1700" dirty="0">
                <a:highlight>
                  <a:srgbClr val="FFFF00"/>
                </a:highlight>
                <a:latin typeface="Gill Sans MT" panose="020B0502020104020203" pitchFamily="34" charset="0"/>
              </a:rPr>
              <a:t> </a:t>
            </a:r>
            <a:r>
              <a:rPr kumimoji="1" lang="en-US" altLang="zh-CN" sz="1700" dirty="0">
                <a:latin typeface="Gill Sans MT" panose="020B0502020104020203" pitchFamily="34" charset="0"/>
              </a:rPr>
              <a:t>applies a module in the module hierarchy’s forward() method to given arguments. name is as previous. target is the fully-qualified name of the module in the module hierarchy to call. </a:t>
            </a:r>
            <a:r>
              <a:rPr kumimoji="1" lang="en-US" altLang="zh-CN" sz="1700" dirty="0" err="1">
                <a:latin typeface="Gill Sans MT" panose="020B0502020104020203" pitchFamily="34" charset="0"/>
              </a:rPr>
              <a:t>args</a:t>
            </a:r>
            <a:r>
              <a:rPr kumimoji="1" lang="en-US" altLang="zh-CN" sz="1700" dirty="0">
                <a:latin typeface="Gill Sans MT" panose="020B0502020104020203" pitchFamily="34" charset="0"/>
              </a:rPr>
              <a:t> and </a:t>
            </a:r>
            <a:r>
              <a:rPr kumimoji="1" lang="en-US" altLang="zh-CN" sz="1700" dirty="0" err="1">
                <a:latin typeface="Gill Sans MT" panose="020B0502020104020203" pitchFamily="34" charset="0"/>
              </a:rPr>
              <a:t>kwargs</a:t>
            </a:r>
            <a:r>
              <a:rPr kumimoji="1" lang="en-US" altLang="zh-CN" sz="1700" dirty="0">
                <a:latin typeface="Gill Sans MT" panose="020B0502020104020203" pitchFamily="34" charset="0"/>
              </a:rPr>
              <a:t> represent the arguments to invoke the module on, including the self argument.</a:t>
            </a:r>
          </a:p>
          <a:p>
            <a:pPr marL="342900" indent="-342900">
              <a:lnSpc>
                <a:spcPct val="100000"/>
              </a:lnSpc>
              <a:buFont typeface="+mj-lt"/>
              <a:buAutoNum type="arabicPeriod"/>
            </a:pPr>
            <a:r>
              <a:rPr kumimoji="1" lang="en-US" altLang="zh-CN" sz="1700" dirty="0" err="1">
                <a:highlight>
                  <a:srgbClr val="FFFF00"/>
                </a:highlight>
                <a:latin typeface="Gill Sans MT" panose="020B0502020104020203" pitchFamily="34" charset="0"/>
              </a:rPr>
              <a:t>call_method</a:t>
            </a:r>
            <a:r>
              <a:rPr kumimoji="1" lang="en-US" altLang="zh-CN" sz="1700" dirty="0">
                <a:highlight>
                  <a:srgbClr val="FFFF00"/>
                </a:highlight>
                <a:latin typeface="Gill Sans MT" panose="020B0502020104020203" pitchFamily="34" charset="0"/>
              </a:rPr>
              <a:t> </a:t>
            </a:r>
            <a:r>
              <a:rPr kumimoji="1" lang="en-US" altLang="zh-CN" sz="1700" dirty="0">
                <a:latin typeface="Gill Sans MT" panose="020B0502020104020203" pitchFamily="34" charset="0"/>
              </a:rPr>
              <a:t>calls a method on a value. name is as similar. target is the string name of the method to apply to the self argument. </a:t>
            </a:r>
            <a:r>
              <a:rPr kumimoji="1" lang="en-US" altLang="zh-CN" sz="1700" dirty="0" err="1">
                <a:latin typeface="Gill Sans MT" panose="020B0502020104020203" pitchFamily="34" charset="0"/>
              </a:rPr>
              <a:t>args</a:t>
            </a:r>
            <a:r>
              <a:rPr kumimoji="1" lang="en-US" altLang="zh-CN" sz="1700" dirty="0">
                <a:latin typeface="Gill Sans MT" panose="020B0502020104020203" pitchFamily="34" charset="0"/>
              </a:rPr>
              <a:t> and </a:t>
            </a:r>
            <a:r>
              <a:rPr kumimoji="1" lang="en-US" altLang="zh-CN" sz="1700" dirty="0" err="1">
                <a:latin typeface="Gill Sans MT" panose="020B0502020104020203" pitchFamily="34" charset="0"/>
              </a:rPr>
              <a:t>kwargs</a:t>
            </a:r>
            <a:r>
              <a:rPr kumimoji="1" lang="en-US" altLang="zh-CN" sz="1700" dirty="0">
                <a:latin typeface="Gill Sans MT" panose="020B0502020104020203" pitchFamily="34" charset="0"/>
              </a:rPr>
              <a:t> represent the arguments to invoke the module on, including the self argument</a:t>
            </a:r>
          </a:p>
          <a:p>
            <a:pPr marL="342900" indent="-342900">
              <a:lnSpc>
                <a:spcPct val="100000"/>
              </a:lnSpc>
              <a:buFont typeface="+mj-lt"/>
              <a:buAutoNum type="arabicPeriod"/>
            </a:pPr>
            <a:r>
              <a:rPr kumimoji="1" lang="en-US" altLang="zh-CN" sz="1700" dirty="0">
                <a:highlight>
                  <a:srgbClr val="FFFF00"/>
                </a:highlight>
                <a:latin typeface="Gill Sans MT" panose="020B0502020104020203" pitchFamily="34" charset="0"/>
              </a:rPr>
              <a:t>output </a:t>
            </a:r>
            <a:r>
              <a:rPr kumimoji="1" lang="en-US" altLang="zh-CN" sz="1700" dirty="0">
                <a:latin typeface="Gill Sans MT" panose="020B0502020104020203" pitchFamily="34" charset="0"/>
              </a:rPr>
              <a:t>contains the output of the traced function in its </a:t>
            </a:r>
            <a:r>
              <a:rPr kumimoji="1" lang="en-US" altLang="zh-CN" sz="1700" dirty="0" err="1">
                <a:latin typeface="Gill Sans MT" panose="020B0502020104020203" pitchFamily="34" charset="0"/>
              </a:rPr>
              <a:t>args</a:t>
            </a:r>
            <a:r>
              <a:rPr kumimoji="1" lang="en-US" altLang="zh-CN" sz="1700" dirty="0">
                <a:latin typeface="Gill Sans MT" panose="020B0502020104020203" pitchFamily="34" charset="0"/>
              </a:rPr>
              <a:t>[0] attribute. This corresponds to the “return” statement in the Graph printout.</a:t>
            </a:r>
            <a:endParaRPr kumimoji="1" lang="zh-CN" altLang="en-US" sz="1700" dirty="0">
              <a:latin typeface="Gill Sans MT" panose="020B0502020104020203" pitchFamily="34" charset="0"/>
            </a:endParaRPr>
          </a:p>
        </p:txBody>
      </p:sp>
    </p:spTree>
    <p:extLst>
      <p:ext uri="{BB962C8B-B14F-4D97-AF65-F5344CB8AC3E}">
        <p14:creationId xmlns:p14="http://schemas.microsoft.com/office/powerpoint/2010/main" val="28779884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id="{83B557D1-3B71-494F-9402-EA0578C2181F}"/>
              </a:ext>
            </a:extLst>
          </p:cNvPr>
          <p:cNvSpPr>
            <a:spLocks noGrp="1"/>
          </p:cNvSpPr>
          <p:nvPr>
            <p:ph type="title"/>
          </p:nvPr>
        </p:nvSpPr>
        <p:spPr/>
        <p:txBody>
          <a:bodyPr/>
          <a:lstStyle/>
          <a:p>
            <a:r>
              <a:rPr lang="en-US" altLang="zh-CN" b="0" dirty="0"/>
              <a:t>TORCH.FX Example</a:t>
            </a:r>
            <a:endParaRPr lang="zh-CN" altLang="en-US" dirty="0"/>
          </a:p>
        </p:txBody>
      </p:sp>
      <p:pic>
        <p:nvPicPr>
          <p:cNvPr id="6" name="图片 5">
            <a:extLst>
              <a:ext uri="{FF2B5EF4-FFF2-40B4-BE49-F238E27FC236}">
                <a16:creationId xmlns:a16="http://schemas.microsoft.com/office/drawing/2014/main" id="{9BAEC7F2-BA8D-0B4A-83AE-E413385C133A}"/>
              </a:ext>
            </a:extLst>
          </p:cNvPr>
          <p:cNvPicPr>
            <a:picLocks noChangeAspect="1"/>
          </p:cNvPicPr>
          <p:nvPr/>
        </p:nvPicPr>
        <p:blipFill rotWithShape="1">
          <a:blip r:embed="rId2"/>
          <a:srcRect t="52208" r="1606" b="3400"/>
          <a:stretch/>
        </p:blipFill>
        <p:spPr>
          <a:xfrm>
            <a:off x="697781" y="4437112"/>
            <a:ext cx="10801200" cy="1656184"/>
          </a:xfrm>
          <a:prstGeom prst="rect">
            <a:avLst/>
          </a:prstGeom>
          <a:ln w="9525">
            <a:solidFill>
              <a:srgbClr val="59595A"/>
            </a:solidFill>
          </a:ln>
        </p:spPr>
      </p:pic>
      <p:pic>
        <p:nvPicPr>
          <p:cNvPr id="9" name="图片 8">
            <a:extLst>
              <a:ext uri="{FF2B5EF4-FFF2-40B4-BE49-F238E27FC236}">
                <a16:creationId xmlns:a16="http://schemas.microsoft.com/office/drawing/2014/main" id="{3859E1CA-26B1-434B-B06B-BFF0AF68F69D}"/>
              </a:ext>
            </a:extLst>
          </p:cNvPr>
          <p:cNvPicPr>
            <a:picLocks noChangeAspect="1"/>
          </p:cNvPicPr>
          <p:nvPr/>
        </p:nvPicPr>
        <p:blipFill>
          <a:blip r:embed="rId3"/>
          <a:stretch>
            <a:fillRect/>
          </a:stretch>
        </p:blipFill>
        <p:spPr>
          <a:xfrm>
            <a:off x="697781" y="1416976"/>
            <a:ext cx="10801200" cy="2799912"/>
          </a:xfrm>
          <a:prstGeom prst="rect">
            <a:avLst/>
          </a:prstGeom>
        </p:spPr>
      </p:pic>
    </p:spTree>
    <p:extLst>
      <p:ext uri="{BB962C8B-B14F-4D97-AF65-F5344CB8AC3E}">
        <p14:creationId xmlns:p14="http://schemas.microsoft.com/office/powerpoint/2010/main" val="1670804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7B7FE3CD-BDBF-8A4C-A018-33FEEB95333C}"/>
              </a:ext>
            </a:extLst>
          </p:cNvPr>
          <p:cNvSpPr>
            <a:spLocks noGrp="1"/>
          </p:cNvSpPr>
          <p:nvPr>
            <p:ph type="title"/>
          </p:nvPr>
        </p:nvSpPr>
        <p:spPr/>
        <p:txBody>
          <a:bodyPr/>
          <a:lstStyle/>
          <a:p>
            <a:r>
              <a:rPr lang="en-US" altLang="zh-CN" b="0" dirty="0"/>
              <a:t>TORCH.FX Pros</a:t>
            </a:r>
            <a:r>
              <a:rPr lang="zh-CN" altLang="en-US" b="0" dirty="0"/>
              <a:t> </a:t>
            </a:r>
            <a:r>
              <a:rPr lang="en-US" altLang="zh-CN" b="0" dirty="0"/>
              <a:t>and</a:t>
            </a:r>
            <a:r>
              <a:rPr lang="zh-CN" altLang="en-US" b="0" dirty="0"/>
              <a:t> </a:t>
            </a:r>
            <a:r>
              <a:rPr lang="en-US" altLang="zh-CN" b="0" dirty="0"/>
              <a:t>Cons</a:t>
            </a:r>
            <a:endParaRPr lang="zh-CN" altLang="en-US" dirty="0"/>
          </a:p>
        </p:txBody>
      </p:sp>
      <p:sp>
        <p:nvSpPr>
          <p:cNvPr id="3" name="内容占位符 2">
            <a:extLst>
              <a:ext uri="{FF2B5EF4-FFF2-40B4-BE49-F238E27FC236}">
                <a16:creationId xmlns:a16="http://schemas.microsoft.com/office/drawing/2014/main" id="{B9ECBD24-D7C6-0349-8C3E-8F723D90869A}"/>
              </a:ext>
            </a:extLst>
          </p:cNvPr>
          <p:cNvSpPr>
            <a:spLocks noGrp="1"/>
          </p:cNvSpPr>
          <p:nvPr>
            <p:ph sz="half" idx="1"/>
          </p:nvPr>
        </p:nvSpPr>
        <p:spPr/>
        <p:txBody>
          <a:bodyPr/>
          <a:lstStyle/>
          <a:p>
            <a:pPr marL="0" indent="0">
              <a:lnSpc>
                <a:spcPct val="150000"/>
              </a:lnSpc>
              <a:buNone/>
            </a:pPr>
            <a:r>
              <a:rPr lang="en-US" altLang="zh-CN" b="1" dirty="0">
                <a:latin typeface="Gill Sans MT" panose="020B0502020104020203" pitchFamily="34" charset="0"/>
              </a:rPr>
              <a:t>Pros</a:t>
            </a:r>
          </a:p>
          <a:p>
            <a:pPr>
              <a:lnSpc>
                <a:spcPct val="150000"/>
              </a:lnSpc>
            </a:pPr>
            <a:r>
              <a:rPr lang="zh-CN" altLang="en-US" dirty="0">
                <a:latin typeface="Gill Sans MT" panose="020B0502020104020203" pitchFamily="34" charset="0"/>
              </a:rPr>
              <a:t>能够对正向计算图进行操作，如批量增加、修改某个操作，增加统计操作，如量化；</a:t>
            </a:r>
            <a:endParaRPr lang="en-US" altLang="zh-CN" dirty="0">
              <a:latin typeface="Gill Sans MT" panose="020B0502020104020203" pitchFamily="34" charset="0"/>
            </a:endParaRPr>
          </a:p>
          <a:p>
            <a:pPr>
              <a:lnSpc>
                <a:spcPct val="150000"/>
              </a:lnSpc>
            </a:pPr>
            <a:r>
              <a:rPr lang="zh-CN" altLang="en-US" dirty="0">
                <a:latin typeface="Gill Sans MT" panose="020B0502020104020203" pitchFamily="34" charset="0"/>
              </a:rPr>
              <a:t>是一个</a:t>
            </a:r>
            <a:r>
              <a:rPr kumimoji="1" lang="en-US" altLang="zh-CN" dirty="0">
                <a:latin typeface="Gill Sans MT" panose="020B0502020104020203" pitchFamily="34" charset="0"/>
              </a:rPr>
              <a:t>Python-to-Python</a:t>
            </a:r>
            <a:r>
              <a:rPr kumimoji="1" lang="zh-CN" altLang="en-US" dirty="0">
                <a:latin typeface="Gill Sans MT" panose="020B0502020104020203" pitchFamily="34" charset="0"/>
              </a:rPr>
              <a:t>的符号</a:t>
            </a:r>
            <a:r>
              <a:rPr kumimoji="1" lang="en-US" altLang="zh-CN" dirty="0">
                <a:latin typeface="Gill Sans MT" panose="020B0502020104020203" pitchFamily="34" charset="0"/>
              </a:rPr>
              <a:t>Trace</a:t>
            </a:r>
            <a:r>
              <a:rPr kumimoji="1" lang="zh-CN" altLang="en-US" dirty="0">
                <a:latin typeface="Gill Sans MT" panose="020B0502020104020203" pitchFamily="34" charset="0"/>
              </a:rPr>
              <a:t>方式，方便学习和进行源码操作；</a:t>
            </a:r>
            <a:endParaRPr kumimoji="1" lang="en-US" altLang="zh-CN" dirty="0">
              <a:latin typeface="Gill Sans MT" panose="020B0502020104020203" pitchFamily="34" charset="0"/>
            </a:endParaRPr>
          </a:p>
          <a:p>
            <a:pPr>
              <a:lnSpc>
                <a:spcPct val="150000"/>
              </a:lnSpc>
            </a:pPr>
            <a:r>
              <a:rPr kumimoji="1" lang="en-US" altLang="zh-CN" dirty="0">
                <a:latin typeface="Gill Sans MT" panose="020B0502020104020203" pitchFamily="34" charset="0"/>
              </a:rPr>
              <a:t>IR</a:t>
            </a:r>
            <a:r>
              <a:rPr kumimoji="1" lang="zh-CN" altLang="en-US" dirty="0">
                <a:latin typeface="Gill Sans MT" panose="020B0502020104020203" pitchFamily="34" charset="0"/>
              </a:rPr>
              <a:t> 表示缩减到 </a:t>
            </a:r>
            <a:r>
              <a:rPr kumimoji="1" lang="en-US" altLang="zh-CN" dirty="0">
                <a:latin typeface="Gill Sans MT" panose="020B0502020104020203" pitchFamily="34" charset="0"/>
              </a:rPr>
              <a:t>6</a:t>
            </a:r>
            <a:r>
              <a:rPr kumimoji="1" lang="zh-CN" altLang="en-US" dirty="0">
                <a:latin typeface="Gill Sans MT" panose="020B0502020104020203" pitchFamily="34" charset="0"/>
              </a:rPr>
              <a:t> 个操作，操作简单和 </a:t>
            </a:r>
            <a:r>
              <a:rPr kumimoji="1" lang="en-US" altLang="zh-CN" dirty="0">
                <a:latin typeface="Gill Sans MT" panose="020B0502020104020203" pitchFamily="34" charset="0"/>
              </a:rPr>
              <a:t>IR</a:t>
            </a:r>
            <a:r>
              <a:rPr kumimoji="1" lang="zh-CN" altLang="en-US" dirty="0">
                <a:latin typeface="Gill Sans MT" panose="020B0502020104020203" pitchFamily="34" charset="0"/>
              </a:rPr>
              <a:t> 易学；</a:t>
            </a:r>
            <a:endParaRPr lang="en-US" altLang="zh-CN" dirty="0">
              <a:latin typeface="Gill Sans MT" panose="020B0502020104020203" pitchFamily="34" charset="0"/>
            </a:endParaRPr>
          </a:p>
          <a:p>
            <a:pPr>
              <a:lnSpc>
                <a:spcPct val="150000"/>
              </a:lnSpc>
            </a:pPr>
            <a:endParaRPr lang="en-US" altLang="zh-CN" dirty="0">
              <a:latin typeface="Gill Sans MT" panose="020B0502020104020203" pitchFamily="34" charset="0"/>
            </a:endParaRPr>
          </a:p>
          <a:p>
            <a:pPr marL="0" indent="0">
              <a:lnSpc>
                <a:spcPct val="150000"/>
              </a:lnSpc>
              <a:buNone/>
            </a:pPr>
            <a:r>
              <a:rPr lang="en-US" altLang="zh-CN" b="1" dirty="0">
                <a:latin typeface="Gill Sans MT" panose="020B0502020104020203" pitchFamily="34" charset="0"/>
              </a:rPr>
              <a:t>Cons</a:t>
            </a:r>
            <a:r>
              <a:rPr lang="zh-CN" altLang="en-US" b="1" dirty="0">
                <a:latin typeface="Gill Sans MT" panose="020B0502020104020203" pitchFamily="34" charset="0"/>
              </a:rPr>
              <a:t>：</a:t>
            </a:r>
            <a:endParaRPr lang="en-US" altLang="zh-CN" b="1" dirty="0">
              <a:latin typeface="Gill Sans MT" panose="020B0502020104020203" pitchFamily="34" charset="0"/>
            </a:endParaRPr>
          </a:p>
          <a:p>
            <a:pPr>
              <a:lnSpc>
                <a:spcPct val="150000"/>
              </a:lnSpc>
            </a:pPr>
            <a:r>
              <a:rPr kumimoji="1" lang="zh-CN" altLang="en-US" dirty="0">
                <a:latin typeface="Gill Sans MT" panose="020B0502020104020203" pitchFamily="34" charset="0"/>
              </a:rPr>
              <a:t>静态图只能表达正向图，不能够处理反向图和表示带有控制流的图，使用场景有限；</a:t>
            </a:r>
            <a:endParaRPr kumimoji="1" lang="en-US" altLang="zh-CN" dirty="0">
              <a:latin typeface="Gill Sans MT" panose="020B0502020104020203" pitchFamily="34" charset="0"/>
            </a:endParaRPr>
          </a:p>
          <a:p>
            <a:pPr>
              <a:lnSpc>
                <a:spcPct val="150000"/>
              </a:lnSpc>
            </a:pPr>
            <a:r>
              <a:rPr kumimoji="1" lang="en-US" altLang="zh-CN" dirty="0">
                <a:latin typeface="Gill Sans MT" panose="020B0502020104020203" pitchFamily="34" charset="0"/>
              </a:rPr>
              <a:t>Python-to-Python</a:t>
            </a:r>
            <a:r>
              <a:rPr kumimoji="1" lang="zh-CN" altLang="en-US" dirty="0">
                <a:latin typeface="Gill Sans MT" panose="020B0502020104020203" pitchFamily="34" charset="0"/>
              </a:rPr>
              <a:t>的</a:t>
            </a:r>
            <a:r>
              <a:rPr kumimoji="1" lang="en-US" altLang="zh-CN" dirty="0">
                <a:latin typeface="Gill Sans MT" panose="020B0502020104020203" pitchFamily="34" charset="0"/>
              </a:rPr>
              <a:t>Trace</a:t>
            </a:r>
            <a:r>
              <a:rPr kumimoji="1" lang="zh-CN" altLang="en-US" dirty="0">
                <a:latin typeface="Gill Sans MT" panose="020B0502020104020203" pitchFamily="34" charset="0"/>
              </a:rPr>
              <a:t>操作，继承了</a:t>
            </a:r>
            <a:r>
              <a:rPr kumimoji="1" lang="en-US" altLang="zh-CN" dirty="0">
                <a:latin typeface="Gill Sans MT" panose="020B0502020104020203" pitchFamily="34" charset="0"/>
              </a:rPr>
              <a:t>Trace</a:t>
            </a:r>
            <a:r>
              <a:rPr kumimoji="1" lang="zh-CN" altLang="en-US" dirty="0">
                <a:latin typeface="Gill Sans MT" panose="020B0502020104020203" pitchFamily="34" charset="0"/>
              </a:rPr>
              <a:t> </a:t>
            </a:r>
            <a:r>
              <a:rPr kumimoji="1" lang="en-US" altLang="zh-CN" dirty="0">
                <a:latin typeface="Gill Sans MT" panose="020B0502020104020203" pitchFamily="34" charset="0"/>
              </a:rPr>
              <a:t>Base</a:t>
            </a:r>
            <a:r>
              <a:rPr kumimoji="1" lang="zh-CN" altLang="en-US" dirty="0">
                <a:latin typeface="Gill Sans MT" panose="020B0502020104020203" pitchFamily="34" charset="0"/>
              </a:rPr>
              <a:t>转静态图的缺点；</a:t>
            </a:r>
            <a:endParaRPr kumimoji="1" lang="en-US" altLang="zh-CN" dirty="0">
              <a:latin typeface="Gill Sans MT" panose="020B0502020104020203" pitchFamily="34" charset="0"/>
            </a:endParaRPr>
          </a:p>
          <a:p>
            <a:pPr>
              <a:lnSpc>
                <a:spcPct val="150000"/>
              </a:lnSpc>
            </a:pPr>
            <a:r>
              <a:rPr kumimoji="1" lang="zh-CN" altLang="en-US" dirty="0">
                <a:latin typeface="Gill Sans MT" panose="020B0502020104020203" pitchFamily="34" charset="0"/>
              </a:rPr>
              <a:t>需要用户感知替换，只能处理量化、融合算子等有限情况；</a:t>
            </a:r>
          </a:p>
        </p:txBody>
      </p:sp>
    </p:spTree>
    <p:extLst>
      <p:ext uri="{BB962C8B-B14F-4D97-AF65-F5344CB8AC3E}">
        <p14:creationId xmlns:p14="http://schemas.microsoft.com/office/powerpoint/2010/main" val="38886147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a:extLst>
              <a:ext uri="{FF2B5EF4-FFF2-40B4-BE49-F238E27FC236}">
                <a16:creationId xmlns:a16="http://schemas.microsoft.com/office/drawing/2014/main" id="{AA29AF3E-12BD-804E-9A12-C93A5EDB7AF9}"/>
              </a:ext>
            </a:extLst>
          </p:cNvPr>
          <p:cNvSpPr>
            <a:spLocks noGrp="1"/>
          </p:cNvSpPr>
          <p:nvPr>
            <p:ph sz="half" idx="1"/>
          </p:nvPr>
        </p:nvSpPr>
        <p:spPr>
          <a:xfrm>
            <a:off x="623635" y="980728"/>
            <a:ext cx="10731328" cy="5029792"/>
          </a:xfrm>
        </p:spPr>
        <p:txBody>
          <a:bodyPr anchor="ctr"/>
          <a:lstStyle/>
          <a:p>
            <a:pPr marL="0" indent="0" algn="ctr">
              <a:buNone/>
            </a:pPr>
            <a:r>
              <a:rPr lang="en-US" altLang="zh-CN" sz="9600" dirty="0">
                <a:solidFill>
                  <a:srgbClr val="C00000"/>
                </a:solidFill>
                <a:latin typeface="Futura Medium" panose="020B0602020204020303" pitchFamily="34" charset="-79"/>
                <a:cs typeface="Futura Medium" panose="020B0602020204020303" pitchFamily="34" charset="-79"/>
              </a:rPr>
              <a:t>Lazy</a:t>
            </a:r>
            <a:r>
              <a:rPr lang="zh-CN" altLang="en-US" sz="9600" dirty="0">
                <a:solidFill>
                  <a:srgbClr val="C00000"/>
                </a:solidFill>
                <a:latin typeface="Futura Medium" panose="020B0602020204020303" pitchFamily="34" charset="-79"/>
                <a:cs typeface="Futura Medium" panose="020B0602020204020303" pitchFamily="34" charset="-79"/>
              </a:rPr>
              <a:t> </a:t>
            </a:r>
            <a:r>
              <a:rPr lang="en-US" altLang="zh-CN" sz="9600" dirty="0">
                <a:solidFill>
                  <a:srgbClr val="C00000"/>
                </a:solidFill>
                <a:latin typeface="Futura Medium" panose="020B0602020204020303" pitchFamily="34" charset="-79"/>
                <a:cs typeface="Futura Medium" panose="020B0602020204020303" pitchFamily="34" charset="-79"/>
              </a:rPr>
              <a:t>Tensor</a:t>
            </a:r>
          </a:p>
          <a:p>
            <a:pPr marL="0" indent="0" algn="ctr">
              <a:buNone/>
            </a:pPr>
            <a:r>
              <a:rPr lang="zh-CN" altLang="en-US" sz="9600" dirty="0">
                <a:solidFill>
                  <a:srgbClr val="C00000"/>
                </a:solidFill>
                <a:latin typeface="Futura Medium" panose="020B0602020204020303" pitchFamily="34" charset="-79"/>
                <a:cs typeface="Futura Medium" panose="020B0602020204020303" pitchFamily="34" charset="-79"/>
              </a:rPr>
              <a:t>原理</a:t>
            </a:r>
          </a:p>
        </p:txBody>
      </p:sp>
    </p:spTree>
    <p:extLst>
      <p:ext uri="{BB962C8B-B14F-4D97-AF65-F5344CB8AC3E}">
        <p14:creationId xmlns:p14="http://schemas.microsoft.com/office/powerpoint/2010/main" val="777933516"/>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F2E81A-5793-004C-BDF1-408BB5A51757}"/>
              </a:ext>
            </a:extLst>
          </p:cNvPr>
          <p:cNvSpPr>
            <a:spLocks noGrp="1"/>
          </p:cNvSpPr>
          <p:nvPr>
            <p:ph type="title"/>
          </p:nvPr>
        </p:nvSpPr>
        <p:spPr/>
        <p:txBody>
          <a:bodyPr/>
          <a:lstStyle/>
          <a:p>
            <a:r>
              <a:rPr lang="en-US" altLang="zh-CN" b="0" dirty="0"/>
              <a:t>LazyTensor</a:t>
            </a:r>
            <a:r>
              <a:rPr lang="zh-CN" altLang="en-US" b="0" dirty="0"/>
              <a:t> </a:t>
            </a:r>
            <a:r>
              <a:rPr lang="en-US" altLang="zh-CN" b="0" dirty="0"/>
              <a:t>Principle</a:t>
            </a:r>
            <a:endParaRPr lang="zh-CN" altLang="en-US" b="0" dirty="0"/>
          </a:p>
        </p:txBody>
      </p:sp>
      <p:sp>
        <p:nvSpPr>
          <p:cNvPr id="3" name="内容占位符 2">
            <a:extLst>
              <a:ext uri="{FF2B5EF4-FFF2-40B4-BE49-F238E27FC236}">
                <a16:creationId xmlns:a16="http://schemas.microsoft.com/office/drawing/2014/main" id="{F432F3D6-4E48-FC41-A718-6E1DDF436BD7}"/>
              </a:ext>
            </a:extLst>
          </p:cNvPr>
          <p:cNvSpPr>
            <a:spLocks noGrp="1"/>
          </p:cNvSpPr>
          <p:nvPr>
            <p:ph sz="half" idx="1"/>
          </p:nvPr>
        </p:nvSpPr>
        <p:spPr/>
        <p:txBody>
          <a:bodyPr/>
          <a:lstStyle/>
          <a:p>
            <a:r>
              <a:rPr lang="en-US" altLang="zh-CN" dirty="0">
                <a:latin typeface="Gill Sans MT" panose="020B0502020104020203" pitchFamily="34" charset="0"/>
              </a:rPr>
              <a:t>Any operation performed on a PyTorch tensor is by default dispatched as a kernel or a composition of kernels to the underlying hardware. These kernels are executed asynchronously on the underlying hardware. The program execution is not blocked until the value of a tensor is fetched. This approach scales extremely well with massively parallel programmed hardware such as GPUs.</a:t>
            </a:r>
            <a:br>
              <a:rPr lang="en-US" altLang="zh-CN" dirty="0">
                <a:latin typeface="Gill Sans MT" panose="020B0502020104020203" pitchFamily="34" charset="0"/>
              </a:rPr>
            </a:br>
            <a:endParaRPr lang="zh-CN" altLang="en-US" dirty="0">
              <a:latin typeface="Gill Sans MT" panose="020B0502020104020203" pitchFamily="34" charset="0"/>
            </a:endParaRPr>
          </a:p>
        </p:txBody>
      </p:sp>
      <p:pic>
        <p:nvPicPr>
          <p:cNvPr id="6" name="图片 5">
            <a:extLst>
              <a:ext uri="{FF2B5EF4-FFF2-40B4-BE49-F238E27FC236}">
                <a16:creationId xmlns:a16="http://schemas.microsoft.com/office/drawing/2014/main" id="{B928A2FE-C7FC-634A-9DAD-396DD8B7639C}"/>
              </a:ext>
            </a:extLst>
          </p:cNvPr>
          <p:cNvPicPr>
            <a:picLocks noChangeAspect="1"/>
          </p:cNvPicPr>
          <p:nvPr/>
        </p:nvPicPr>
        <p:blipFill>
          <a:blip r:embed="rId2"/>
          <a:stretch>
            <a:fillRect/>
          </a:stretch>
        </p:blipFill>
        <p:spPr>
          <a:xfrm>
            <a:off x="1381857" y="3212976"/>
            <a:ext cx="9433048" cy="3400629"/>
          </a:xfrm>
          <a:prstGeom prst="rect">
            <a:avLst/>
          </a:prstGeom>
        </p:spPr>
      </p:pic>
    </p:spTree>
    <p:extLst>
      <p:ext uri="{BB962C8B-B14F-4D97-AF65-F5344CB8AC3E}">
        <p14:creationId xmlns:p14="http://schemas.microsoft.com/office/powerpoint/2010/main" val="2761880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F2E81A-5793-004C-BDF1-408BB5A51757}"/>
              </a:ext>
            </a:extLst>
          </p:cNvPr>
          <p:cNvSpPr>
            <a:spLocks noGrp="1"/>
          </p:cNvSpPr>
          <p:nvPr>
            <p:ph type="title"/>
          </p:nvPr>
        </p:nvSpPr>
        <p:spPr/>
        <p:txBody>
          <a:bodyPr/>
          <a:lstStyle/>
          <a:p>
            <a:r>
              <a:rPr lang="en-US" altLang="zh-CN" b="0" dirty="0"/>
              <a:t>LazyTensor</a:t>
            </a:r>
            <a:r>
              <a:rPr lang="zh-CN" altLang="en-US" b="0" dirty="0"/>
              <a:t> </a:t>
            </a:r>
            <a:r>
              <a:rPr lang="en-US" altLang="zh-CN" b="0" dirty="0"/>
              <a:t>Demo</a:t>
            </a:r>
            <a:endParaRPr lang="zh-CN" altLang="en-US" b="0" dirty="0"/>
          </a:p>
        </p:txBody>
      </p:sp>
      <p:sp>
        <p:nvSpPr>
          <p:cNvPr id="3" name="内容占位符 2">
            <a:extLst>
              <a:ext uri="{FF2B5EF4-FFF2-40B4-BE49-F238E27FC236}">
                <a16:creationId xmlns:a16="http://schemas.microsoft.com/office/drawing/2014/main" id="{F432F3D6-4E48-FC41-A718-6E1DDF436BD7}"/>
              </a:ext>
            </a:extLst>
          </p:cNvPr>
          <p:cNvSpPr>
            <a:spLocks noGrp="1"/>
          </p:cNvSpPr>
          <p:nvPr>
            <p:ph sz="half" idx="1"/>
          </p:nvPr>
        </p:nvSpPr>
        <p:spPr/>
        <p:txBody>
          <a:bodyPr/>
          <a:lstStyle/>
          <a:p>
            <a:r>
              <a:rPr lang="en-US" altLang="zh-CN" dirty="0">
                <a:latin typeface="Gill Sans MT" panose="020B0502020104020203" pitchFamily="34" charset="0"/>
              </a:rPr>
              <a:t>The starting point of a LazyTensor system is a custom tensor type. In PyTorch/XLA, this type is called XLA tensor. In contrast to </a:t>
            </a:r>
            <a:r>
              <a:rPr lang="en-US" altLang="zh-CN" dirty="0" err="1">
                <a:latin typeface="Gill Sans MT" panose="020B0502020104020203" pitchFamily="34" charset="0"/>
              </a:rPr>
              <a:t>PyTorch’s</a:t>
            </a:r>
            <a:r>
              <a:rPr lang="en-US" altLang="zh-CN" dirty="0">
                <a:latin typeface="Gill Sans MT" panose="020B0502020104020203" pitchFamily="34" charset="0"/>
              </a:rPr>
              <a:t> native tensor type, operations performed on XLA tensors are recorded into an IR graph.</a:t>
            </a:r>
            <a:r>
              <a:rPr lang="zh-CN" altLang="en-US" dirty="0">
                <a:latin typeface="Gill Sans MT" panose="020B0502020104020203" pitchFamily="34" charset="0"/>
              </a:rPr>
              <a:t> </a:t>
            </a:r>
            <a:r>
              <a:rPr lang="en-US" altLang="zh-CN" dirty="0">
                <a:latin typeface="Gill Sans MT" panose="020B0502020104020203" pitchFamily="34" charset="0"/>
              </a:rPr>
              <a:t>This barrier can either be a </a:t>
            </a:r>
            <a:r>
              <a:rPr lang="en-US" altLang="zh-CN" u="sng" dirty="0">
                <a:latin typeface="Gill Sans MT" panose="020B0502020104020203" pitchFamily="34" charset="0"/>
              </a:rPr>
              <a:t>mark</a:t>
            </a:r>
            <a:r>
              <a:rPr lang="zh-CN" altLang="en-US" u="sng" dirty="0">
                <a:latin typeface="Gill Sans MT" panose="020B0502020104020203" pitchFamily="34" charset="0"/>
              </a:rPr>
              <a:t> </a:t>
            </a:r>
            <a:r>
              <a:rPr lang="en-US" altLang="zh-CN" u="sng" dirty="0">
                <a:latin typeface="Gill Sans MT" panose="020B0502020104020203" pitchFamily="34" charset="0"/>
              </a:rPr>
              <a:t>step()</a:t>
            </a:r>
            <a:r>
              <a:rPr lang="en-US" altLang="zh-CN" i="1" dirty="0">
                <a:latin typeface="Gill Sans MT" panose="020B0502020104020203" pitchFamily="34" charset="0"/>
              </a:rPr>
              <a:t> </a:t>
            </a:r>
            <a:r>
              <a:rPr lang="en-US" altLang="zh-CN" dirty="0" err="1">
                <a:latin typeface="Gill Sans MT" panose="020B0502020104020203" pitchFamily="34" charset="0"/>
              </a:rPr>
              <a:t>api</a:t>
            </a:r>
            <a:r>
              <a:rPr lang="en-US" altLang="zh-CN" dirty="0">
                <a:latin typeface="Gill Sans MT" panose="020B0502020104020203" pitchFamily="34" charset="0"/>
              </a:rPr>
              <a:t> call or any other event which forces the execution of the graph recorded so far.</a:t>
            </a:r>
            <a:endParaRPr lang="zh-CN" altLang="en-US" dirty="0">
              <a:latin typeface="Gill Sans MT" panose="020B0502020104020203" pitchFamily="34" charset="0"/>
            </a:endParaRPr>
          </a:p>
        </p:txBody>
      </p:sp>
      <p:pic>
        <p:nvPicPr>
          <p:cNvPr id="5" name="图片 4">
            <a:extLst>
              <a:ext uri="{FF2B5EF4-FFF2-40B4-BE49-F238E27FC236}">
                <a16:creationId xmlns:a16="http://schemas.microsoft.com/office/drawing/2014/main" id="{2AB241BF-FED4-7842-BFCB-768D5963EEE4}"/>
              </a:ext>
            </a:extLst>
          </p:cNvPr>
          <p:cNvPicPr>
            <a:picLocks noChangeAspect="1"/>
          </p:cNvPicPr>
          <p:nvPr/>
        </p:nvPicPr>
        <p:blipFill>
          <a:blip r:embed="rId2"/>
          <a:stretch>
            <a:fillRect/>
          </a:stretch>
        </p:blipFill>
        <p:spPr>
          <a:xfrm>
            <a:off x="1403491" y="3274974"/>
            <a:ext cx="9403760" cy="2746314"/>
          </a:xfrm>
          <a:prstGeom prst="rect">
            <a:avLst/>
          </a:prstGeom>
        </p:spPr>
      </p:pic>
    </p:spTree>
    <p:extLst>
      <p:ext uri="{BB962C8B-B14F-4D97-AF65-F5344CB8AC3E}">
        <p14:creationId xmlns:p14="http://schemas.microsoft.com/office/powerpoint/2010/main" val="26488211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F2E81A-5793-004C-BDF1-408BB5A51757}"/>
              </a:ext>
            </a:extLst>
          </p:cNvPr>
          <p:cNvSpPr>
            <a:spLocks noGrp="1"/>
          </p:cNvSpPr>
          <p:nvPr>
            <p:ph type="title"/>
          </p:nvPr>
        </p:nvSpPr>
        <p:spPr/>
        <p:txBody>
          <a:bodyPr/>
          <a:lstStyle/>
          <a:p>
            <a:r>
              <a:rPr lang="en-US" altLang="zh-CN" b="0" dirty="0"/>
              <a:t>Graph Compilation and Execution and LazyTensor Barrier</a:t>
            </a:r>
            <a:endParaRPr lang="zh-CN" altLang="en-US" dirty="0"/>
          </a:p>
        </p:txBody>
      </p:sp>
      <p:sp>
        <p:nvSpPr>
          <p:cNvPr id="3" name="内容占位符 2">
            <a:extLst>
              <a:ext uri="{FF2B5EF4-FFF2-40B4-BE49-F238E27FC236}">
                <a16:creationId xmlns:a16="http://schemas.microsoft.com/office/drawing/2014/main" id="{F432F3D6-4E48-FC41-A718-6E1DDF436BD7}"/>
              </a:ext>
            </a:extLst>
          </p:cNvPr>
          <p:cNvSpPr>
            <a:spLocks noGrp="1"/>
          </p:cNvSpPr>
          <p:nvPr>
            <p:ph sz="half" idx="1"/>
          </p:nvPr>
        </p:nvSpPr>
        <p:spPr/>
        <p:txBody>
          <a:bodyPr/>
          <a:lstStyle/>
          <a:p>
            <a:pPr marL="457200" indent="-457200" eaLnBrk="1" latinLnBrk="1" hangingPunct="1">
              <a:lnSpc>
                <a:spcPct val="150000"/>
              </a:lnSpc>
              <a:buFont typeface="+mj-lt"/>
              <a:buAutoNum type="arabicPeriod"/>
            </a:pPr>
            <a:r>
              <a:rPr lang="en-US" altLang="zh-CN" dirty="0">
                <a:latin typeface="Gill Sans MT" panose="020B0502020104020203" pitchFamily="34" charset="0"/>
              </a:rPr>
              <a:t>The first scenarios</a:t>
            </a:r>
            <a:r>
              <a:rPr lang="zh-CN" altLang="en-US" dirty="0">
                <a:latin typeface="Gill Sans MT" panose="020B0502020104020203" pitchFamily="34" charset="0"/>
              </a:rPr>
              <a:t> </a:t>
            </a:r>
            <a:r>
              <a:rPr lang="en-US" altLang="zh-CN" dirty="0">
                <a:latin typeface="Gill Sans MT" panose="020B0502020104020203" pitchFamily="34" charset="0"/>
              </a:rPr>
              <a:t>is the explicit call of </a:t>
            </a:r>
            <a:r>
              <a:rPr lang="en-US" altLang="zh-CN" u="sng" dirty="0">
                <a:latin typeface="Gill Sans MT" panose="020B0502020104020203" pitchFamily="34" charset="0"/>
              </a:rPr>
              <a:t>mark_step()</a:t>
            </a:r>
            <a:r>
              <a:rPr lang="en-US" altLang="zh-CN" dirty="0">
                <a:latin typeface="Gill Sans MT" panose="020B0502020104020203" pitchFamily="34" charset="0"/>
              </a:rPr>
              <a:t> api as shown in the preceding example. mark_step() is also called implicitly at every step when you wrap your dataloader with </a:t>
            </a:r>
            <a:r>
              <a:rPr lang="en-US" altLang="zh-CN" dirty="0" err="1">
                <a:latin typeface="Gill Sans MT" panose="020B0502020104020203" pitchFamily="34" charset="0"/>
              </a:rPr>
              <a:t>MpDeviceLoader</a:t>
            </a:r>
            <a:r>
              <a:rPr lang="en-US" altLang="zh-CN" dirty="0">
                <a:latin typeface="Gill Sans MT" panose="020B0502020104020203" pitchFamily="34" charset="0"/>
              </a:rPr>
              <a:t>.</a:t>
            </a:r>
          </a:p>
          <a:p>
            <a:pPr marL="457200" indent="-457200" eaLnBrk="1" latinLnBrk="1" hangingPunct="1">
              <a:lnSpc>
                <a:spcPct val="150000"/>
              </a:lnSpc>
              <a:buFont typeface="+mj-lt"/>
              <a:buAutoNum type="arabicPeriod"/>
            </a:pPr>
            <a:r>
              <a:rPr lang="en-US" altLang="zh-CN" dirty="0">
                <a:latin typeface="Gill Sans MT" panose="020B0502020104020203" pitchFamily="34" charset="0"/>
              </a:rPr>
              <a:t>The second scenario where a barrier is introduced is when PyTorch/XLA finds an op with no mapping (lowering) to equivalent XLA HLO ops. PyTorch has </a:t>
            </a:r>
            <a:r>
              <a:rPr lang="en-US" altLang="zh-CN" dirty="0">
                <a:latin typeface="Gill Sans MT" panose="020B0502020104020203" pitchFamily="34" charset="0"/>
                <a:hlinkClick r:id="rId2"/>
              </a:rPr>
              <a:t>2000+</a:t>
            </a:r>
            <a:r>
              <a:rPr lang="en-US" altLang="zh-CN" dirty="0">
                <a:latin typeface="Gill Sans MT" panose="020B0502020104020203" pitchFamily="34" charset="0"/>
              </a:rPr>
              <a:t> operations</a:t>
            </a:r>
            <a:r>
              <a:rPr lang="zh-CN" altLang="en-US" dirty="0">
                <a:latin typeface="Gill Sans MT" panose="020B0502020104020203" pitchFamily="34" charset="0"/>
              </a:rPr>
              <a:t>， </a:t>
            </a:r>
            <a:r>
              <a:rPr lang="en-US" altLang="zh-CN" dirty="0">
                <a:latin typeface="Gill Sans MT" panose="020B0502020104020203" pitchFamily="34" charset="0"/>
              </a:rPr>
              <a:t>some of these operations do not have corresponding lowering in XLA.</a:t>
            </a:r>
          </a:p>
          <a:p>
            <a:pPr marL="457200" indent="-457200" eaLnBrk="1" latinLnBrk="1" hangingPunct="1">
              <a:lnSpc>
                <a:spcPct val="150000"/>
              </a:lnSpc>
              <a:buFont typeface="+mj-lt"/>
              <a:buAutoNum type="arabicPeriod"/>
            </a:pPr>
            <a:r>
              <a:rPr lang="en-US" altLang="zh-CN" dirty="0">
                <a:latin typeface="Gill Sans MT" panose="020B0502020104020203" pitchFamily="34" charset="0"/>
              </a:rPr>
              <a:t>The third and final scenario which results in a LazyTensor barrier is when there is a control structure/statement or another method which requires the value of a tensor. This statement would at the minimum cause the execution of the computation graph leading to the tensor or cause compilation and execution of both.</a:t>
            </a:r>
            <a:endParaRPr lang="zh-CN" altLang="en-US" dirty="0">
              <a:latin typeface="Gill Sans MT" panose="020B0502020104020203" pitchFamily="34" charset="0"/>
            </a:endParaRPr>
          </a:p>
        </p:txBody>
      </p:sp>
    </p:spTree>
    <p:extLst>
      <p:ext uri="{BB962C8B-B14F-4D97-AF65-F5344CB8AC3E}">
        <p14:creationId xmlns:p14="http://schemas.microsoft.com/office/powerpoint/2010/main" val="31182925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F2E81A-5793-004C-BDF1-408BB5A51757}"/>
              </a:ext>
            </a:extLst>
          </p:cNvPr>
          <p:cNvSpPr>
            <a:spLocks noGrp="1"/>
          </p:cNvSpPr>
          <p:nvPr>
            <p:ph type="title"/>
          </p:nvPr>
        </p:nvSpPr>
        <p:spPr/>
        <p:txBody>
          <a:bodyPr/>
          <a:lstStyle/>
          <a:p>
            <a:r>
              <a:rPr lang="en-US" altLang="zh-CN" b="0" dirty="0"/>
              <a:t>Graph Compilation and Execution and LazyTensor Barrier</a:t>
            </a:r>
            <a:endParaRPr lang="zh-CN" altLang="en-US" dirty="0"/>
          </a:p>
        </p:txBody>
      </p:sp>
      <p:pic>
        <p:nvPicPr>
          <p:cNvPr id="10" name="图片 9">
            <a:extLst>
              <a:ext uri="{FF2B5EF4-FFF2-40B4-BE49-F238E27FC236}">
                <a16:creationId xmlns:a16="http://schemas.microsoft.com/office/drawing/2014/main" id="{C57BC3AB-C432-554D-9E90-BBA671DC257D}"/>
              </a:ext>
            </a:extLst>
          </p:cNvPr>
          <p:cNvPicPr>
            <a:picLocks noChangeAspect="1"/>
          </p:cNvPicPr>
          <p:nvPr/>
        </p:nvPicPr>
        <p:blipFill>
          <a:blip r:embed="rId2"/>
          <a:stretch>
            <a:fillRect/>
          </a:stretch>
        </p:blipFill>
        <p:spPr>
          <a:xfrm>
            <a:off x="985813" y="1268760"/>
            <a:ext cx="10225136" cy="5006791"/>
          </a:xfrm>
          <a:prstGeom prst="rect">
            <a:avLst/>
          </a:prstGeom>
        </p:spPr>
      </p:pic>
    </p:spTree>
    <p:extLst>
      <p:ext uri="{BB962C8B-B14F-4D97-AF65-F5344CB8AC3E}">
        <p14:creationId xmlns:p14="http://schemas.microsoft.com/office/powerpoint/2010/main" val="4060123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F2E81A-5793-004C-BDF1-408BB5A51757}"/>
              </a:ext>
            </a:extLst>
          </p:cNvPr>
          <p:cNvSpPr>
            <a:spLocks noGrp="1"/>
          </p:cNvSpPr>
          <p:nvPr>
            <p:ph type="title"/>
          </p:nvPr>
        </p:nvSpPr>
        <p:spPr/>
        <p:txBody>
          <a:bodyPr/>
          <a:lstStyle/>
          <a:p>
            <a:r>
              <a:rPr lang="en-US" altLang="zh-CN" b="0" dirty="0"/>
              <a:t>LazyTensor Pros</a:t>
            </a:r>
            <a:r>
              <a:rPr lang="zh-CN" altLang="en-US" b="0" dirty="0"/>
              <a:t> </a:t>
            </a:r>
            <a:r>
              <a:rPr lang="en-US" altLang="zh-CN" b="0" dirty="0"/>
              <a:t>and</a:t>
            </a:r>
            <a:r>
              <a:rPr lang="zh-CN" altLang="en-US" b="0" dirty="0"/>
              <a:t> </a:t>
            </a:r>
            <a:r>
              <a:rPr lang="en-US" altLang="zh-CN" b="0" dirty="0"/>
              <a:t>Cons</a:t>
            </a:r>
            <a:endParaRPr lang="zh-CN" altLang="en-US" dirty="0"/>
          </a:p>
        </p:txBody>
      </p:sp>
      <p:sp>
        <p:nvSpPr>
          <p:cNvPr id="3" name="内容占位符 2">
            <a:extLst>
              <a:ext uri="{FF2B5EF4-FFF2-40B4-BE49-F238E27FC236}">
                <a16:creationId xmlns:a16="http://schemas.microsoft.com/office/drawing/2014/main" id="{36EF515C-E907-FC42-A634-51050911BE2D}"/>
              </a:ext>
            </a:extLst>
          </p:cNvPr>
          <p:cNvSpPr>
            <a:spLocks noGrp="1"/>
          </p:cNvSpPr>
          <p:nvPr>
            <p:ph sz="half" idx="1"/>
          </p:nvPr>
        </p:nvSpPr>
        <p:spPr/>
        <p:txBody>
          <a:bodyPr/>
          <a:lstStyle/>
          <a:p>
            <a:pPr marL="0" indent="0">
              <a:lnSpc>
                <a:spcPct val="150000"/>
              </a:lnSpc>
              <a:buNone/>
            </a:pPr>
            <a:r>
              <a:rPr lang="en-US" altLang="zh-CN" b="1" dirty="0">
                <a:latin typeface="Gill Sans MT" panose="020B0502020104020203" pitchFamily="34" charset="0"/>
              </a:rPr>
              <a:t>Pros</a:t>
            </a:r>
            <a:r>
              <a:rPr lang="zh-CN" altLang="en-US" b="1" dirty="0">
                <a:latin typeface="Gill Sans MT" panose="020B0502020104020203" pitchFamily="34" charset="0"/>
              </a:rPr>
              <a:t>：</a:t>
            </a:r>
            <a:endParaRPr lang="en-US" altLang="zh-CN" b="1" dirty="0">
              <a:latin typeface="Gill Sans MT" panose="020B0502020104020203" pitchFamily="34" charset="0"/>
            </a:endParaRPr>
          </a:p>
          <a:p>
            <a:pPr>
              <a:lnSpc>
                <a:spcPct val="150000"/>
              </a:lnSpc>
            </a:pPr>
            <a:r>
              <a:rPr lang="en-US" altLang="zh-CN" dirty="0">
                <a:latin typeface="Gill Sans MT" panose="020B0502020104020203" pitchFamily="34" charset="0"/>
              </a:rPr>
              <a:t>LazyTensor</a:t>
            </a:r>
            <a:r>
              <a:rPr lang="zh-CN" altLang="en-US" dirty="0">
                <a:latin typeface="Gill Sans MT" panose="020B0502020104020203" pitchFamily="34" charset="0"/>
              </a:rPr>
              <a:t>在一定程度上能够带来优化收益</a:t>
            </a:r>
            <a:endParaRPr lang="en-US" altLang="zh-CN" dirty="0">
              <a:latin typeface="Gill Sans MT" panose="020B0502020104020203" pitchFamily="34" charset="0"/>
            </a:endParaRPr>
          </a:p>
          <a:p>
            <a:pPr>
              <a:lnSpc>
                <a:spcPct val="150000"/>
              </a:lnSpc>
            </a:pPr>
            <a:r>
              <a:rPr lang="zh-CN" altLang="en-US" dirty="0">
                <a:latin typeface="Gill Sans MT" panose="020B0502020104020203" pitchFamily="34" charset="0"/>
              </a:rPr>
              <a:t>语法限制少，理论上只要找到合适的</a:t>
            </a:r>
            <a:r>
              <a:rPr lang="en-US" altLang="zh-CN" dirty="0">
                <a:latin typeface="Gill Sans MT" panose="020B0502020104020203" pitchFamily="34" charset="0"/>
              </a:rPr>
              <a:t>tensor</a:t>
            </a:r>
            <a:r>
              <a:rPr lang="zh-CN" altLang="en-US" dirty="0">
                <a:latin typeface="Gill Sans MT" panose="020B0502020104020203" pitchFamily="34" charset="0"/>
              </a:rPr>
              <a:t>操作序列都可以进行编译成子图</a:t>
            </a:r>
            <a:endParaRPr lang="en-US" altLang="zh-CN" dirty="0">
              <a:latin typeface="Gill Sans MT" panose="020B0502020104020203" pitchFamily="34" charset="0"/>
            </a:endParaRPr>
          </a:p>
          <a:p>
            <a:pPr>
              <a:lnSpc>
                <a:spcPct val="150000"/>
              </a:lnSpc>
            </a:pPr>
            <a:endParaRPr lang="en-US" altLang="zh-CN" dirty="0">
              <a:latin typeface="Gill Sans MT" panose="020B0502020104020203" pitchFamily="34" charset="0"/>
            </a:endParaRPr>
          </a:p>
          <a:p>
            <a:pPr marL="0" indent="0">
              <a:lnSpc>
                <a:spcPct val="150000"/>
              </a:lnSpc>
              <a:buNone/>
            </a:pPr>
            <a:r>
              <a:rPr lang="en-US" altLang="zh-CN" b="1" dirty="0">
                <a:latin typeface="Gill Sans MT" panose="020B0502020104020203" pitchFamily="34" charset="0"/>
              </a:rPr>
              <a:t>Cons</a:t>
            </a:r>
            <a:r>
              <a:rPr lang="zh-CN" altLang="en-US" b="1" dirty="0">
                <a:latin typeface="Gill Sans MT" panose="020B0502020104020203" pitchFamily="34" charset="0"/>
              </a:rPr>
              <a:t>：</a:t>
            </a:r>
            <a:endParaRPr lang="en-US" altLang="zh-CN" b="1" dirty="0">
              <a:latin typeface="Gill Sans MT" panose="020B0502020104020203" pitchFamily="34" charset="0"/>
            </a:endParaRPr>
          </a:p>
          <a:p>
            <a:pPr>
              <a:lnSpc>
                <a:spcPct val="150000"/>
              </a:lnSpc>
            </a:pPr>
            <a:r>
              <a:rPr lang="en-US" altLang="zh-CN" dirty="0">
                <a:latin typeface="Gill Sans MT" panose="020B0502020104020203" pitchFamily="34" charset="0"/>
              </a:rPr>
              <a:t>JIT</a:t>
            </a:r>
            <a:r>
              <a:rPr lang="zh-CN" altLang="en-US" dirty="0">
                <a:latin typeface="Gill Sans MT" panose="020B0502020104020203" pitchFamily="34" charset="0"/>
              </a:rPr>
              <a:t> 编译开销大，遇到特殊网络模型会来回重复异步调度（</a:t>
            </a:r>
            <a:r>
              <a:rPr lang="en-US" altLang="zh-CN" dirty="0">
                <a:latin typeface="Gill Sans MT" panose="020B0502020104020203" pitchFamily="34" charset="0"/>
              </a:rPr>
              <a:t>host-devices</a:t>
            </a:r>
            <a:r>
              <a:rPr lang="zh-CN" altLang="en-US" dirty="0">
                <a:latin typeface="Gill Sans MT" panose="020B0502020104020203" pitchFamily="34" charset="0"/>
              </a:rPr>
              <a:t>）。</a:t>
            </a:r>
          </a:p>
          <a:p>
            <a:pPr>
              <a:lnSpc>
                <a:spcPct val="150000"/>
              </a:lnSpc>
            </a:pPr>
            <a:r>
              <a:rPr lang="zh-CN" altLang="en-US" dirty="0">
                <a:latin typeface="Gill Sans MT" panose="020B0502020104020203" pitchFamily="34" charset="0"/>
              </a:rPr>
              <a:t>动态情况下，如动态 </a:t>
            </a:r>
            <a:r>
              <a:rPr lang="en-US" altLang="zh-CN" dirty="0">
                <a:latin typeface="Gill Sans MT" panose="020B0502020104020203" pitchFamily="34" charset="0"/>
              </a:rPr>
              <a:t>shape</a:t>
            </a:r>
            <a:r>
              <a:rPr lang="zh-CN" altLang="en-US" dirty="0">
                <a:latin typeface="Gill Sans MT" panose="020B0502020104020203" pitchFamily="34" charset="0"/>
              </a:rPr>
              <a:t> 和控制流，每次变化都会触发新的编译，导致性能退化严重。</a:t>
            </a:r>
          </a:p>
          <a:p>
            <a:pPr>
              <a:lnSpc>
                <a:spcPct val="150000"/>
              </a:lnSpc>
            </a:pPr>
            <a:r>
              <a:rPr lang="zh-CN" altLang="en-US" dirty="0">
                <a:latin typeface="Gill Sans MT" panose="020B0502020104020203" pitchFamily="34" charset="0"/>
              </a:rPr>
              <a:t>因为 </a:t>
            </a:r>
            <a:r>
              <a:rPr lang="en-US" altLang="zh-CN" dirty="0">
                <a:latin typeface="Gill Sans MT" panose="020B0502020104020203" pitchFamily="34" charset="0"/>
              </a:rPr>
              <a:t>fusion kernel</a:t>
            </a:r>
            <a:r>
              <a:rPr lang="zh-CN" altLang="en-US" dirty="0">
                <a:latin typeface="Gill Sans MT" panose="020B0502020104020203" pitchFamily="34" charset="0"/>
              </a:rPr>
              <a:t> 执行的原子特性，破坏了操作之间并行执行的可能性</a:t>
            </a:r>
            <a:endParaRPr lang="en-US" altLang="zh-CN" dirty="0">
              <a:latin typeface="Gill Sans MT" panose="020B0502020104020203" pitchFamily="34" charset="0"/>
            </a:endParaRPr>
          </a:p>
          <a:p>
            <a:pPr>
              <a:lnSpc>
                <a:spcPct val="150000"/>
              </a:lnSpc>
            </a:pPr>
            <a:r>
              <a:rPr lang="zh-CN" altLang="en-US" dirty="0">
                <a:latin typeface="Gill Sans MT" panose="020B0502020104020203" pitchFamily="34" charset="0"/>
              </a:rPr>
              <a:t>影响 </a:t>
            </a:r>
            <a:r>
              <a:rPr lang="en-US" altLang="zh-CN" dirty="0">
                <a:latin typeface="Gill Sans MT" panose="020B0502020104020203" pitchFamily="34" charset="0"/>
              </a:rPr>
              <a:t>PyTorch</a:t>
            </a:r>
            <a:r>
              <a:rPr lang="zh-CN" altLang="en-US" dirty="0">
                <a:latin typeface="Gill Sans MT" panose="020B0502020104020203" pitchFamily="34" charset="0"/>
              </a:rPr>
              <a:t> </a:t>
            </a:r>
            <a:r>
              <a:rPr lang="en-US" altLang="zh-CN" dirty="0">
                <a:latin typeface="Gill Sans MT" panose="020B0502020104020203" pitchFamily="34" charset="0"/>
              </a:rPr>
              <a:t>eager mode</a:t>
            </a:r>
            <a:r>
              <a:rPr lang="zh-CN" altLang="en-US" dirty="0">
                <a:latin typeface="Gill Sans MT" panose="020B0502020104020203" pitchFamily="34" charset="0"/>
              </a:rPr>
              <a:t> 下 </a:t>
            </a:r>
            <a:r>
              <a:rPr lang="en-US" altLang="zh-CN" dirty="0">
                <a:latin typeface="Gill Sans MT" panose="020B0502020104020203" pitchFamily="34" charset="0"/>
              </a:rPr>
              <a:t>kernel</a:t>
            </a:r>
            <a:r>
              <a:rPr lang="zh-CN" altLang="en-US" dirty="0">
                <a:latin typeface="Gill Sans MT" panose="020B0502020104020203" pitchFamily="34" charset="0"/>
              </a:rPr>
              <a:t> 下发和执行可以重叠的异步计算，部分情况会增加执行开销</a:t>
            </a:r>
          </a:p>
        </p:txBody>
      </p:sp>
    </p:spTree>
    <p:extLst>
      <p:ext uri="{BB962C8B-B14F-4D97-AF65-F5344CB8AC3E}">
        <p14:creationId xmlns:p14="http://schemas.microsoft.com/office/powerpoint/2010/main" val="1352839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a:extLst>
              <a:ext uri="{FF2B5EF4-FFF2-40B4-BE49-F238E27FC236}">
                <a16:creationId xmlns:a16="http://schemas.microsoft.com/office/drawing/2014/main" id="{AA29AF3E-12BD-804E-9A12-C93A5EDB7AF9}"/>
              </a:ext>
            </a:extLst>
          </p:cNvPr>
          <p:cNvSpPr>
            <a:spLocks noGrp="1"/>
          </p:cNvSpPr>
          <p:nvPr>
            <p:ph sz="half" idx="1"/>
          </p:nvPr>
        </p:nvSpPr>
        <p:spPr>
          <a:xfrm>
            <a:off x="623635" y="980728"/>
            <a:ext cx="10731328" cy="5029792"/>
          </a:xfrm>
        </p:spPr>
        <p:txBody>
          <a:bodyPr anchor="ctr"/>
          <a:lstStyle/>
          <a:p>
            <a:pPr marL="0" indent="0" algn="ctr">
              <a:buNone/>
            </a:pPr>
            <a:r>
              <a:rPr lang="en-US" altLang="zh-CN" sz="9600" dirty="0">
                <a:solidFill>
                  <a:srgbClr val="C00000"/>
                </a:solidFill>
                <a:latin typeface="Futura Medium" panose="020B0602020204020303" pitchFamily="34" charset="-79"/>
                <a:cs typeface="Futura Medium" panose="020B0602020204020303" pitchFamily="34" charset="-79"/>
              </a:rPr>
              <a:t>PyTorch</a:t>
            </a:r>
          </a:p>
          <a:p>
            <a:pPr marL="0" indent="0" algn="ctr">
              <a:buNone/>
            </a:pPr>
            <a:r>
              <a:rPr lang="zh-CN" altLang="en-US" sz="9600" dirty="0">
                <a:solidFill>
                  <a:srgbClr val="C00000"/>
                </a:solidFill>
                <a:latin typeface="Futura Medium" panose="020B0602020204020303" pitchFamily="34" charset="-79"/>
                <a:cs typeface="Futura Medium" panose="020B0602020204020303" pitchFamily="34" charset="-79"/>
              </a:rPr>
              <a:t>获取计算图</a:t>
            </a:r>
          </a:p>
        </p:txBody>
      </p:sp>
    </p:spTree>
    <p:extLst>
      <p:ext uri="{BB962C8B-B14F-4D97-AF65-F5344CB8AC3E}">
        <p14:creationId xmlns:p14="http://schemas.microsoft.com/office/powerpoint/2010/main" val="3110155945"/>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160E34-F170-B84D-9B4D-293E322CF776}"/>
              </a:ext>
            </a:extLst>
          </p:cNvPr>
          <p:cNvSpPr>
            <a:spLocks noGrp="1"/>
          </p:cNvSpPr>
          <p:nvPr>
            <p:ph type="title"/>
          </p:nvPr>
        </p:nvSpPr>
        <p:spPr/>
        <p:txBody>
          <a:bodyPr/>
          <a:lstStyle/>
          <a:p>
            <a:r>
              <a:rPr lang="en-US" altLang="zh-CN" b="0" dirty="0"/>
              <a:t>LazyTensor</a:t>
            </a:r>
            <a:r>
              <a:rPr lang="en-US" altLang="zh-CN" b="0" dirty="0">
                <a:latin typeface="Futura Medium" panose="020B0602020204020303" pitchFamily="34" charset="-79"/>
                <a:cs typeface="Futura Medium" panose="020B0602020204020303" pitchFamily="34" charset="-79"/>
              </a:rPr>
              <a:t> Pros</a:t>
            </a:r>
            <a:r>
              <a:rPr lang="zh-CN" altLang="en-US" b="0" dirty="0">
                <a:latin typeface="Futura Medium" panose="020B0602020204020303" pitchFamily="34" charset="-79"/>
                <a:cs typeface="Futura Medium" panose="020B0602020204020303" pitchFamily="34" charset="-79"/>
              </a:rPr>
              <a:t> </a:t>
            </a:r>
            <a:r>
              <a:rPr lang="en-US" altLang="zh-CN" b="0" dirty="0">
                <a:latin typeface="Futura Medium" panose="020B0602020204020303" pitchFamily="34" charset="-79"/>
                <a:cs typeface="Futura Medium" panose="020B0602020204020303" pitchFamily="34" charset="-79"/>
              </a:rPr>
              <a:t>and</a:t>
            </a:r>
            <a:r>
              <a:rPr lang="zh-CN" altLang="en-US" b="0" dirty="0">
                <a:latin typeface="Futura Medium" panose="020B0602020204020303" pitchFamily="34" charset="-79"/>
                <a:cs typeface="Futura Medium" panose="020B0602020204020303" pitchFamily="34" charset="-79"/>
              </a:rPr>
              <a:t> </a:t>
            </a:r>
            <a:r>
              <a:rPr lang="en-US" altLang="zh-CN" b="0" dirty="0">
                <a:latin typeface="Futura Medium" panose="020B0602020204020303" pitchFamily="34" charset="-79"/>
                <a:cs typeface="Futura Medium" panose="020B0602020204020303" pitchFamily="34" charset="-79"/>
              </a:rPr>
              <a:t>Cons</a:t>
            </a:r>
            <a:endParaRPr kumimoji="1" lang="zh-CN" altLang="en-US" dirty="0">
              <a:latin typeface="Futura Medium" panose="020B0602020204020303" pitchFamily="34" charset="-79"/>
              <a:cs typeface="Futura Medium" panose="020B0602020204020303" pitchFamily="34" charset="-79"/>
            </a:endParaRPr>
          </a:p>
        </p:txBody>
      </p:sp>
      <p:pic>
        <p:nvPicPr>
          <p:cNvPr id="5" name="图片 4">
            <a:extLst>
              <a:ext uri="{FF2B5EF4-FFF2-40B4-BE49-F238E27FC236}">
                <a16:creationId xmlns:a16="http://schemas.microsoft.com/office/drawing/2014/main" id="{A724736E-6D6C-884A-AC2E-C0E6D745D936}"/>
              </a:ext>
            </a:extLst>
          </p:cNvPr>
          <p:cNvPicPr>
            <a:picLocks noChangeAspect="1"/>
          </p:cNvPicPr>
          <p:nvPr/>
        </p:nvPicPr>
        <p:blipFill>
          <a:blip r:embed="rId2"/>
          <a:stretch>
            <a:fillRect/>
          </a:stretch>
        </p:blipFill>
        <p:spPr>
          <a:xfrm>
            <a:off x="679986" y="1556792"/>
            <a:ext cx="10907123" cy="4536504"/>
          </a:xfrm>
          <a:prstGeom prst="rect">
            <a:avLst/>
          </a:prstGeom>
        </p:spPr>
      </p:pic>
    </p:spTree>
    <p:extLst>
      <p:ext uri="{BB962C8B-B14F-4D97-AF65-F5344CB8AC3E}">
        <p14:creationId xmlns:p14="http://schemas.microsoft.com/office/powerpoint/2010/main" val="29593471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CB48643F-7746-704D-A026-4081AAF16F2C}"/>
              </a:ext>
            </a:extLst>
          </p:cNvPr>
          <p:cNvSpPr>
            <a:spLocks noGrp="1"/>
          </p:cNvSpPr>
          <p:nvPr>
            <p:ph type="title"/>
          </p:nvPr>
        </p:nvSpPr>
        <p:spPr/>
        <p:txBody>
          <a:bodyPr/>
          <a:lstStyle/>
          <a:p>
            <a:r>
              <a:rPr lang="en-US" altLang="zh-CN" b="0" dirty="0"/>
              <a:t>Comparation</a:t>
            </a:r>
            <a:endParaRPr lang="zh-CN" altLang="en-US" b="0" dirty="0"/>
          </a:p>
        </p:txBody>
      </p:sp>
      <p:graphicFrame>
        <p:nvGraphicFramePr>
          <p:cNvPr id="7" name="内容占位符 6">
            <a:extLst>
              <a:ext uri="{FF2B5EF4-FFF2-40B4-BE49-F238E27FC236}">
                <a16:creationId xmlns:a16="http://schemas.microsoft.com/office/drawing/2014/main" id="{56B95AF4-641D-3F4E-90CD-E874E44FF13C}"/>
              </a:ext>
            </a:extLst>
          </p:cNvPr>
          <p:cNvGraphicFramePr>
            <a:graphicFrameLocks noGrp="1"/>
          </p:cNvGraphicFramePr>
          <p:nvPr>
            <p:ph sz="half" idx="1"/>
            <p:extLst>
              <p:ext uri="{D42A27DB-BD31-4B8C-83A1-F6EECF244321}">
                <p14:modId xmlns:p14="http://schemas.microsoft.com/office/powerpoint/2010/main" val="3212139537"/>
              </p:ext>
            </p:extLst>
          </p:nvPr>
        </p:nvGraphicFramePr>
        <p:xfrm>
          <a:off x="623832" y="1410361"/>
          <a:ext cx="10963276" cy="4752114"/>
        </p:xfrm>
        <a:graphic>
          <a:graphicData uri="http://schemas.openxmlformats.org/drawingml/2006/table">
            <a:tbl>
              <a:tblPr firstRow="1" bandRow="1">
                <a:tableStyleId>{9D7B26C5-4107-4FEC-AEDC-1716B250A1EF}</a:tableStyleId>
              </a:tblPr>
              <a:tblGrid>
                <a:gridCol w="1370037">
                  <a:extLst>
                    <a:ext uri="{9D8B030D-6E8A-4147-A177-3AD203B41FA5}">
                      <a16:colId xmlns:a16="http://schemas.microsoft.com/office/drawing/2014/main" val="695126972"/>
                    </a:ext>
                  </a:extLst>
                </a:gridCol>
                <a:gridCol w="4968552">
                  <a:extLst>
                    <a:ext uri="{9D8B030D-6E8A-4147-A177-3AD203B41FA5}">
                      <a16:colId xmlns:a16="http://schemas.microsoft.com/office/drawing/2014/main" val="3239706493"/>
                    </a:ext>
                  </a:extLst>
                </a:gridCol>
                <a:gridCol w="2448272">
                  <a:extLst>
                    <a:ext uri="{9D8B030D-6E8A-4147-A177-3AD203B41FA5}">
                      <a16:colId xmlns:a16="http://schemas.microsoft.com/office/drawing/2014/main" val="2076903395"/>
                    </a:ext>
                  </a:extLst>
                </a:gridCol>
                <a:gridCol w="2176415">
                  <a:extLst>
                    <a:ext uri="{9D8B030D-6E8A-4147-A177-3AD203B41FA5}">
                      <a16:colId xmlns:a16="http://schemas.microsoft.com/office/drawing/2014/main" val="2581376850"/>
                    </a:ext>
                  </a:extLst>
                </a:gridCol>
              </a:tblGrid>
              <a:tr h="516216">
                <a:tc>
                  <a:txBody>
                    <a:bodyPr/>
                    <a:lstStyle/>
                    <a:p>
                      <a:pPr algn="ctr"/>
                      <a:r>
                        <a:rPr lang="zh-CN" altLang="en-US" sz="1200" dirty="0">
                          <a:latin typeface="Gill Sans MT" panose="020B0502020104020203" pitchFamily="34" charset="0"/>
                          <a:ea typeface="+mj-ea"/>
                        </a:rPr>
                        <a:t>特性</a:t>
                      </a:r>
                    </a:p>
                  </a:txBody>
                  <a:tcPr anchor="ctr"/>
                </a:tc>
                <a:tc>
                  <a:txBody>
                    <a:bodyPr/>
                    <a:lstStyle/>
                    <a:p>
                      <a:pPr algn="ctr"/>
                      <a:r>
                        <a:rPr lang="zh-CN" altLang="en-US" sz="1200" dirty="0">
                          <a:latin typeface="Gill Sans MT" panose="020B0502020104020203" pitchFamily="34" charset="0"/>
                          <a:ea typeface="+mj-ea"/>
                        </a:rPr>
                        <a:t>内容</a:t>
                      </a:r>
                    </a:p>
                  </a:txBody>
                  <a:tcPr anchor="ctr"/>
                </a:tc>
                <a:tc>
                  <a:txBody>
                    <a:bodyPr/>
                    <a:lstStyle/>
                    <a:p>
                      <a:pPr algn="ctr"/>
                      <a:r>
                        <a:rPr lang="zh-CN" altLang="en-US" sz="1200" dirty="0">
                          <a:latin typeface="Gill Sans MT" panose="020B0502020104020203" pitchFamily="34" charset="0"/>
                          <a:ea typeface="+mj-ea"/>
                        </a:rPr>
                        <a:t>适用场景</a:t>
                      </a:r>
                    </a:p>
                  </a:txBody>
                  <a:tcPr anchor="ctr"/>
                </a:tc>
                <a:tc>
                  <a:txBody>
                    <a:bodyPr/>
                    <a:lstStyle/>
                    <a:p>
                      <a:pPr algn="ctr"/>
                      <a:r>
                        <a:rPr lang="zh-CN" altLang="en-US" sz="1200" dirty="0">
                          <a:latin typeface="Gill Sans MT" panose="020B0502020104020203" pitchFamily="34" charset="0"/>
                          <a:ea typeface="+mj-ea"/>
                        </a:rPr>
                        <a:t>技术方式</a:t>
                      </a:r>
                    </a:p>
                  </a:txBody>
                  <a:tcPr anchor="ctr"/>
                </a:tc>
                <a:extLst>
                  <a:ext uri="{0D108BD9-81ED-4DB2-BD59-A6C34878D82A}">
                    <a16:rowId xmlns:a16="http://schemas.microsoft.com/office/drawing/2014/main" val="2504355757"/>
                  </a:ext>
                </a:extLst>
              </a:tr>
              <a:tr h="891004">
                <a:tc>
                  <a:txBody>
                    <a:bodyPr/>
                    <a:lstStyle/>
                    <a:p>
                      <a:pPr>
                        <a:lnSpc>
                          <a:spcPct val="150000"/>
                        </a:lnSpc>
                      </a:pPr>
                      <a:r>
                        <a:rPr lang="en-US" altLang="zh-CN" sz="1200" b="0" kern="1200" dirty="0">
                          <a:effectLst/>
                          <a:latin typeface="Gill Sans MT" panose="020B0502020104020203" pitchFamily="34" charset="0"/>
                          <a:ea typeface="+mj-ea"/>
                        </a:rPr>
                        <a:t>TorchScript</a:t>
                      </a:r>
                      <a:endParaRPr lang="zh-CN" altLang="en-US" sz="1200" b="0" dirty="0">
                        <a:latin typeface="Gill Sans MT" panose="020B0502020104020203" pitchFamily="34" charset="0"/>
                        <a:ea typeface="+mj-ea"/>
                      </a:endParaRPr>
                    </a:p>
                  </a:txBody>
                  <a:tcPr anchor="ctr"/>
                </a:tc>
                <a:tc>
                  <a:txBody>
                    <a:bodyPr/>
                    <a:lstStyle/>
                    <a:p>
                      <a:pPr>
                        <a:lnSpc>
                          <a:spcPct val="150000"/>
                        </a:lnSpc>
                      </a:pPr>
                      <a:r>
                        <a:rPr lang="en-US" altLang="zh-CN" sz="1200" b="0" kern="1200" dirty="0">
                          <a:effectLst/>
                          <a:latin typeface="Gill Sans MT" panose="020B0502020104020203" pitchFamily="34" charset="0"/>
                          <a:ea typeface="+mj-ea"/>
                        </a:rPr>
                        <a:t>TorchScript </a:t>
                      </a:r>
                      <a:r>
                        <a:rPr lang="zh-CN" altLang="en-US" sz="1200" b="0" kern="1200" dirty="0">
                          <a:effectLst/>
                          <a:latin typeface="Gill Sans MT" panose="020B0502020104020203" pitchFamily="34" charset="0"/>
                          <a:ea typeface="+mj-ea"/>
                        </a:rPr>
                        <a:t>的主要用途是进行模型部署，需要记录生成一个便于推理优化的 </a:t>
                      </a:r>
                      <a:r>
                        <a:rPr lang="en-US" altLang="zh-CN" sz="1200" b="0" kern="1200" dirty="0">
                          <a:effectLst/>
                          <a:latin typeface="Gill Sans MT" panose="020B0502020104020203" pitchFamily="34" charset="0"/>
                          <a:ea typeface="+mj-ea"/>
                        </a:rPr>
                        <a:t>IR</a:t>
                      </a:r>
                      <a:r>
                        <a:rPr lang="zh-CN" altLang="en-US" sz="1200" b="0" kern="1200" dirty="0">
                          <a:effectLst/>
                          <a:latin typeface="Gill Sans MT" panose="020B0502020104020203" pitchFamily="34" charset="0"/>
                          <a:ea typeface="+mj-ea"/>
                        </a:rPr>
                        <a:t>，对计算图的编辑通常都是面向性能提升等等，不会给模型本身添加新的功能。</a:t>
                      </a:r>
                      <a:endParaRPr lang="zh-CN" altLang="en-US" sz="1200" b="0" i="0" kern="1200" dirty="0">
                        <a:solidFill>
                          <a:schemeClr val="dk1"/>
                        </a:solidFill>
                        <a:effectLst/>
                        <a:latin typeface="Gill Sans MT" panose="020B0502020104020203" pitchFamily="34" charset="0"/>
                        <a:ea typeface="+mj-ea"/>
                        <a:cs typeface="+mn-cs"/>
                      </a:endParaRPr>
                    </a:p>
                  </a:txBody>
                  <a:tcPr anchor="ctr"/>
                </a:tc>
                <a:tc>
                  <a:txBody>
                    <a:bodyPr/>
                    <a:lstStyle/>
                    <a:p>
                      <a:pPr>
                        <a:lnSpc>
                          <a:spcPct val="150000"/>
                        </a:lnSpc>
                      </a:pPr>
                      <a:r>
                        <a:rPr lang="zh-CN" altLang="en-US" sz="1200" b="0" dirty="0">
                          <a:latin typeface="Gill Sans MT" panose="020B0502020104020203" pitchFamily="34" charset="0"/>
                          <a:ea typeface="+mj-ea"/>
                        </a:rPr>
                        <a:t>推理和部署静态图优化</a:t>
                      </a:r>
                    </a:p>
                  </a:txBody>
                  <a:tcPr anchor="ctr"/>
                </a:tc>
                <a:tc>
                  <a:txBody>
                    <a:bodyPr/>
                    <a:lstStyle/>
                    <a:p>
                      <a:pPr>
                        <a:lnSpc>
                          <a:spcPct val="150000"/>
                        </a:lnSpc>
                      </a:pPr>
                      <a:r>
                        <a:rPr lang="en-US" altLang="zh-CN" sz="1200" b="0" dirty="0">
                          <a:latin typeface="Gill Sans MT" panose="020B0502020104020203" pitchFamily="34" charset="0"/>
                          <a:ea typeface="+mj-ea"/>
                        </a:rPr>
                        <a:t>AST</a:t>
                      </a:r>
                      <a:r>
                        <a:rPr lang="zh-CN" altLang="en-US" sz="1200" b="0" dirty="0">
                          <a:latin typeface="Gill Sans MT" panose="020B0502020104020203" pitchFamily="34" charset="0"/>
                          <a:ea typeface="+mj-ea"/>
                        </a:rPr>
                        <a:t> </a:t>
                      </a:r>
                      <a:r>
                        <a:rPr lang="en-US" altLang="zh-CN" sz="1200" b="0" dirty="0">
                          <a:latin typeface="Gill Sans MT" panose="020B0502020104020203" pitchFamily="34" charset="0"/>
                          <a:ea typeface="+mj-ea"/>
                        </a:rPr>
                        <a:t>+</a:t>
                      </a:r>
                      <a:r>
                        <a:rPr lang="zh-CN" altLang="en-US" sz="1200" b="0" dirty="0">
                          <a:latin typeface="Gill Sans MT" panose="020B0502020104020203" pitchFamily="34" charset="0"/>
                          <a:ea typeface="+mj-ea"/>
                        </a:rPr>
                        <a:t> </a:t>
                      </a:r>
                      <a:r>
                        <a:rPr lang="en-US" altLang="zh-CN" sz="1200" b="0" dirty="0">
                          <a:latin typeface="Gill Sans MT" panose="020B0502020104020203" pitchFamily="34" charset="0"/>
                          <a:ea typeface="+mj-ea"/>
                        </a:rPr>
                        <a:t>Trace</a:t>
                      </a:r>
                      <a:endParaRPr lang="zh-CN" altLang="en-US" sz="1200" b="0" dirty="0">
                        <a:latin typeface="Gill Sans MT" panose="020B0502020104020203" pitchFamily="34" charset="0"/>
                        <a:ea typeface="+mj-ea"/>
                      </a:endParaRPr>
                    </a:p>
                  </a:txBody>
                  <a:tcPr anchor="ctr"/>
                </a:tc>
                <a:extLst>
                  <a:ext uri="{0D108BD9-81ED-4DB2-BD59-A6C34878D82A}">
                    <a16:rowId xmlns:a16="http://schemas.microsoft.com/office/drawing/2014/main" val="647524904"/>
                  </a:ext>
                </a:extLst>
              </a:tr>
              <a:tr h="1400148">
                <a:tc>
                  <a:txBody>
                    <a:bodyPr/>
                    <a:lstStyle/>
                    <a:p>
                      <a:pPr>
                        <a:lnSpc>
                          <a:spcPct val="150000"/>
                        </a:lnSpc>
                      </a:pPr>
                      <a:r>
                        <a:rPr lang="en-US" altLang="zh-CN" sz="1200" b="0">
                          <a:latin typeface="Gill Sans MT" panose="020B0502020104020203" pitchFamily="34" charset="0"/>
                          <a:ea typeface="+mj-ea"/>
                        </a:rPr>
                        <a:t>Torch FX</a:t>
                      </a:r>
                      <a:endParaRPr lang="zh-CN" altLang="en-US" sz="1200" b="0">
                        <a:latin typeface="Gill Sans MT" panose="020B0502020104020203" pitchFamily="34" charset="0"/>
                        <a:ea typeface="+mj-ea"/>
                      </a:endParaRPr>
                    </a:p>
                  </a:txBody>
                  <a:tcPr anchor="ctr"/>
                </a:tc>
                <a:tc>
                  <a:txBody>
                    <a:bodyPr/>
                    <a:lstStyle/>
                    <a:p>
                      <a:pPr>
                        <a:lnSpc>
                          <a:spcPct val="150000"/>
                        </a:lnSpc>
                      </a:pPr>
                      <a:r>
                        <a:rPr lang="en-US" altLang="zh-CN" sz="1200" b="0" kern="1200" dirty="0">
                          <a:effectLst/>
                          <a:latin typeface="Gill Sans MT" panose="020B0502020104020203" pitchFamily="34" charset="0"/>
                          <a:ea typeface="+mj-ea"/>
                        </a:rPr>
                        <a:t>FX </a:t>
                      </a:r>
                      <a:r>
                        <a:rPr lang="zh-CN" altLang="en-US" sz="1200" b="0" kern="1200" dirty="0">
                          <a:effectLst/>
                          <a:latin typeface="Gill Sans MT" panose="020B0502020104020203" pitchFamily="34" charset="0"/>
                          <a:ea typeface="+mj-ea"/>
                        </a:rPr>
                        <a:t>的主要用途是进行</a:t>
                      </a:r>
                      <a:r>
                        <a:rPr lang="en-US" altLang="zh-CN" sz="1200" b="0" kern="1200" dirty="0">
                          <a:effectLst/>
                          <a:latin typeface="Gill Sans MT" panose="020B0502020104020203" pitchFamily="34" charset="0"/>
                          <a:ea typeface="+mj-ea"/>
                        </a:rPr>
                        <a:t>python-&gt;python</a:t>
                      </a:r>
                      <a:r>
                        <a:rPr lang="zh-CN" altLang="en-US" sz="1200" b="0" kern="1200" dirty="0">
                          <a:effectLst/>
                          <a:latin typeface="Gill Sans MT" panose="020B0502020104020203" pitchFamily="34" charset="0"/>
                          <a:ea typeface="+mj-ea"/>
                        </a:rPr>
                        <a:t>的翻译，它的 </a:t>
                      </a:r>
                      <a:r>
                        <a:rPr lang="en-US" altLang="zh-CN" sz="1200" b="0" kern="1200" dirty="0">
                          <a:effectLst/>
                          <a:latin typeface="Gill Sans MT" panose="020B0502020104020203" pitchFamily="34" charset="0"/>
                          <a:ea typeface="+mj-ea"/>
                        </a:rPr>
                        <a:t>IR </a:t>
                      </a:r>
                      <a:r>
                        <a:rPr lang="zh-CN" altLang="en-US" sz="1200" b="0" kern="1200" dirty="0">
                          <a:effectLst/>
                          <a:latin typeface="Gill Sans MT" panose="020B0502020104020203" pitchFamily="34" charset="0"/>
                          <a:ea typeface="+mj-ea"/>
                        </a:rPr>
                        <a:t>中节点类型更简单，比如函数调用、属性提取等等，这样的 </a:t>
                      </a:r>
                      <a:r>
                        <a:rPr lang="en-US" altLang="zh-CN" sz="1200" b="0" kern="1200" dirty="0">
                          <a:effectLst/>
                          <a:latin typeface="Gill Sans MT" panose="020B0502020104020203" pitchFamily="34" charset="0"/>
                          <a:ea typeface="+mj-ea"/>
                        </a:rPr>
                        <a:t>IR </a:t>
                      </a:r>
                      <a:r>
                        <a:rPr lang="zh-CN" altLang="en-US" sz="1200" b="0" kern="1200" dirty="0">
                          <a:effectLst/>
                          <a:latin typeface="Gill Sans MT" panose="020B0502020104020203" pitchFamily="34" charset="0"/>
                          <a:ea typeface="+mj-ea"/>
                        </a:rPr>
                        <a:t>学习成本更低更容易编辑。使用 </a:t>
                      </a:r>
                      <a:r>
                        <a:rPr lang="en-US" altLang="zh-CN" sz="1200" b="0" kern="1200" dirty="0">
                          <a:effectLst/>
                          <a:latin typeface="Gill Sans MT" panose="020B0502020104020203" pitchFamily="34" charset="0"/>
                          <a:ea typeface="+mj-ea"/>
                        </a:rPr>
                        <a:t>FX </a:t>
                      </a:r>
                      <a:r>
                        <a:rPr lang="zh-CN" altLang="en-US" sz="1200" b="0" kern="1200" dirty="0">
                          <a:effectLst/>
                          <a:latin typeface="Gill Sans MT" panose="020B0502020104020203" pitchFamily="34" charset="0"/>
                          <a:ea typeface="+mj-ea"/>
                        </a:rPr>
                        <a:t>来编辑图通常是为了实现某种特定功能，比如给模型插入量化节点等，避免手动编辑网络造成的重复劳动。</a:t>
                      </a:r>
                    </a:p>
                  </a:txBody>
                  <a:tcPr anchor="ctr"/>
                </a:tc>
                <a:tc>
                  <a:txBody>
                    <a:bodyPr/>
                    <a:lstStyle/>
                    <a:p>
                      <a:pPr>
                        <a:lnSpc>
                          <a:spcPct val="150000"/>
                        </a:lnSpc>
                      </a:pPr>
                      <a:r>
                        <a:rPr lang="zh-CN" altLang="en-US" sz="1200" b="0" dirty="0">
                          <a:latin typeface="Gill Sans MT" panose="020B0502020104020203" pitchFamily="34" charset="0"/>
                          <a:ea typeface="+mj-ea"/>
                        </a:rPr>
                        <a:t>修改正向图</a:t>
                      </a:r>
                    </a:p>
                  </a:txBody>
                  <a:tcPr anchor="ctr"/>
                </a:tc>
                <a:tc>
                  <a:txBody>
                    <a:bodyPr/>
                    <a:lstStyle/>
                    <a:p>
                      <a:pPr>
                        <a:lnSpc>
                          <a:spcPct val="150000"/>
                        </a:lnSpc>
                      </a:pPr>
                      <a:r>
                        <a:rPr lang="en-US" altLang="zh-CN" sz="1200" b="0" dirty="0">
                          <a:latin typeface="Gill Sans MT" panose="020B0502020104020203" pitchFamily="34" charset="0"/>
                          <a:ea typeface="+mj-ea"/>
                        </a:rPr>
                        <a:t>Trace</a:t>
                      </a:r>
                      <a:endParaRPr lang="zh-CN" altLang="en-US" sz="1200" b="0" dirty="0">
                        <a:latin typeface="Gill Sans MT" panose="020B0502020104020203" pitchFamily="34" charset="0"/>
                        <a:ea typeface="+mj-ea"/>
                      </a:endParaRPr>
                    </a:p>
                  </a:txBody>
                  <a:tcPr anchor="ctr"/>
                </a:tc>
                <a:extLst>
                  <a:ext uri="{0D108BD9-81ED-4DB2-BD59-A6C34878D82A}">
                    <a16:rowId xmlns:a16="http://schemas.microsoft.com/office/drawing/2014/main" val="159465134"/>
                  </a:ext>
                </a:extLst>
              </a:tr>
              <a:tr h="810548">
                <a:tc>
                  <a:txBody>
                    <a:bodyPr/>
                    <a:lstStyle/>
                    <a:p>
                      <a:pPr>
                        <a:lnSpc>
                          <a:spcPct val="150000"/>
                        </a:lnSpc>
                      </a:pPr>
                      <a:r>
                        <a:rPr lang="en-US" altLang="zh-CN" sz="1200" b="0" dirty="0">
                          <a:latin typeface="Gill Sans MT" panose="020B0502020104020203" pitchFamily="34" charset="0"/>
                          <a:ea typeface="+mj-ea"/>
                        </a:rPr>
                        <a:t>LazyTensor</a:t>
                      </a:r>
                      <a:endParaRPr lang="zh-CN" altLang="en-US" sz="1200" b="0" dirty="0">
                        <a:latin typeface="Gill Sans MT" panose="020B0502020104020203" pitchFamily="34" charset="0"/>
                        <a:ea typeface="+mj-ea"/>
                      </a:endParaRPr>
                    </a:p>
                  </a:txBody>
                  <a:tcPr anchor="ctr"/>
                </a:tc>
                <a:tc>
                  <a:txBody>
                    <a:bodyPr/>
                    <a:lstStyle/>
                    <a:p>
                      <a:pPr marL="0" algn="l" defTabSz="913707" rtl="0" eaLnBrk="1" latinLnBrk="0" hangingPunct="1">
                        <a:lnSpc>
                          <a:spcPct val="150000"/>
                        </a:lnSpc>
                      </a:pPr>
                      <a:r>
                        <a:rPr lang="zh-CN" altLang="en-US" sz="1200" b="0" kern="1200" dirty="0">
                          <a:solidFill>
                            <a:schemeClr val="tx1"/>
                          </a:solidFill>
                          <a:effectLst/>
                          <a:latin typeface="Gill Sans MT" panose="020B0502020104020203" pitchFamily="34" charset="0"/>
                          <a:ea typeface="+mj-ea"/>
                          <a:cs typeface="+mn-cs"/>
                        </a:rPr>
                        <a:t>采用 </a:t>
                      </a:r>
                      <a:r>
                        <a:rPr lang="en-US" altLang="zh-CN" sz="1200" b="0" kern="1200" dirty="0">
                          <a:solidFill>
                            <a:schemeClr val="tx1"/>
                          </a:solidFill>
                          <a:effectLst/>
                          <a:latin typeface="Gill Sans MT" panose="020B0502020104020203" pitchFamily="34" charset="0"/>
                          <a:ea typeface="+mj-ea"/>
                          <a:cs typeface="+mn-cs"/>
                        </a:rPr>
                        <a:t>tensor</a:t>
                      </a:r>
                      <a:r>
                        <a:rPr lang="zh-CN" altLang="en-US" sz="1200" b="0" kern="1200" dirty="0">
                          <a:solidFill>
                            <a:schemeClr val="tx1"/>
                          </a:solidFill>
                          <a:effectLst/>
                          <a:latin typeface="Gill Sans MT" panose="020B0502020104020203" pitchFamily="34" charset="0"/>
                          <a:ea typeface="+mj-ea"/>
                          <a:cs typeface="+mn-cs"/>
                        </a:rPr>
                        <a:t> 不被用户观察那么就可以缓存计算指令的方式，隐式构图</a:t>
                      </a:r>
                      <a:r>
                        <a:rPr lang="en-US" altLang="zh-CN" sz="1200" b="0" kern="1200" dirty="0">
                          <a:solidFill>
                            <a:schemeClr val="tx1"/>
                          </a:solidFill>
                          <a:effectLst/>
                          <a:latin typeface="Gill Sans MT" panose="020B0502020104020203" pitchFamily="34" charset="0"/>
                          <a:ea typeface="+mj-ea"/>
                          <a:cs typeface="+mn-cs"/>
                        </a:rPr>
                        <a:t>+</a:t>
                      </a:r>
                      <a:r>
                        <a:rPr lang="zh-CN" altLang="en-US" sz="1200" b="0" kern="1200" dirty="0">
                          <a:solidFill>
                            <a:schemeClr val="tx1"/>
                          </a:solidFill>
                          <a:effectLst/>
                          <a:latin typeface="Gill Sans MT" panose="020B0502020104020203" pitchFamily="34" charset="0"/>
                          <a:ea typeface="+mj-ea"/>
                          <a:cs typeface="+mn-cs"/>
                        </a:rPr>
                        <a:t>优化，用户不用标记构图的代码范围，对用户的代码限制小，是一种能优化就优化、不能优化也能执行的思路，偏向于易用性</a:t>
                      </a:r>
                    </a:p>
                  </a:txBody>
                  <a:tcPr anchor="ctr"/>
                </a:tc>
                <a:tc>
                  <a:txBody>
                    <a:bodyPr/>
                    <a:lstStyle/>
                    <a:p>
                      <a:pPr>
                        <a:lnSpc>
                          <a:spcPct val="150000"/>
                        </a:lnSpc>
                      </a:pPr>
                      <a:r>
                        <a:rPr lang="zh-CN" altLang="en-US" sz="1200" b="0" dirty="0">
                          <a:latin typeface="Gill Sans MT" panose="020B0502020104020203" pitchFamily="34" charset="0"/>
                          <a:ea typeface="+mj-ea"/>
                        </a:rPr>
                        <a:t>针对</a:t>
                      </a:r>
                      <a:r>
                        <a:rPr lang="en-US" altLang="zh-CN" sz="1200" b="0" dirty="0">
                          <a:latin typeface="Gill Sans MT" panose="020B0502020104020203" pitchFamily="34" charset="0"/>
                          <a:ea typeface="+mj-ea"/>
                        </a:rPr>
                        <a:t>NPU</a:t>
                      </a:r>
                      <a:r>
                        <a:rPr lang="zh-CN" altLang="en-US" sz="1200" b="0" dirty="0">
                          <a:latin typeface="Gill Sans MT" panose="020B0502020104020203" pitchFamily="34" charset="0"/>
                          <a:ea typeface="+mj-ea"/>
                        </a:rPr>
                        <a:t>子图编译优化</a:t>
                      </a:r>
                    </a:p>
                  </a:txBody>
                  <a:tcPr anchor="ctr"/>
                </a:tc>
                <a:tc>
                  <a:txBody>
                    <a:bodyPr/>
                    <a:lstStyle/>
                    <a:p>
                      <a:pPr>
                        <a:lnSpc>
                          <a:spcPct val="150000"/>
                        </a:lnSpc>
                      </a:pPr>
                      <a:r>
                        <a:rPr lang="en-US" altLang="zh-CN" sz="1200" b="0" dirty="0">
                          <a:latin typeface="Gill Sans MT" panose="020B0502020104020203" pitchFamily="34" charset="0"/>
                          <a:ea typeface="+mj-ea"/>
                        </a:rPr>
                        <a:t>Trace</a:t>
                      </a:r>
                      <a:endParaRPr lang="zh-CN" altLang="en-US" sz="1200" b="0" dirty="0">
                        <a:latin typeface="Gill Sans MT" panose="020B0502020104020203" pitchFamily="34" charset="0"/>
                        <a:ea typeface="+mj-ea"/>
                      </a:endParaRPr>
                    </a:p>
                  </a:txBody>
                  <a:tcPr anchor="ctr"/>
                </a:tc>
                <a:extLst>
                  <a:ext uri="{0D108BD9-81ED-4DB2-BD59-A6C34878D82A}">
                    <a16:rowId xmlns:a16="http://schemas.microsoft.com/office/drawing/2014/main" val="971881313"/>
                  </a:ext>
                </a:extLst>
              </a:tr>
              <a:tr h="1062604">
                <a:tc>
                  <a:txBody>
                    <a:bodyPr/>
                    <a:lstStyle/>
                    <a:p>
                      <a:pPr marL="0" algn="l" defTabSz="913707" rtl="0" eaLnBrk="1" latinLnBrk="0" hangingPunct="1">
                        <a:lnSpc>
                          <a:spcPct val="150000"/>
                        </a:lnSpc>
                      </a:pPr>
                      <a:r>
                        <a:rPr lang="en-US" altLang="zh-CN" sz="1200" b="0" kern="1200" dirty="0">
                          <a:solidFill>
                            <a:schemeClr val="tx1"/>
                          </a:solidFill>
                          <a:effectLst/>
                          <a:latin typeface="Gill Sans MT" panose="020B0502020104020203" pitchFamily="34" charset="0"/>
                          <a:ea typeface="+mj-ea"/>
                          <a:cs typeface="+mn-cs"/>
                        </a:rPr>
                        <a:t>TorchDynamo</a:t>
                      </a:r>
                      <a:endParaRPr lang="zh-CN" altLang="en-US" sz="1200" b="0" kern="1200" dirty="0">
                        <a:solidFill>
                          <a:schemeClr val="tx1"/>
                        </a:solidFill>
                        <a:effectLst/>
                        <a:latin typeface="Gill Sans MT" panose="020B0502020104020203" pitchFamily="34" charset="0"/>
                        <a:ea typeface="+mj-ea"/>
                        <a:cs typeface="+mn-cs"/>
                      </a:endParaRPr>
                    </a:p>
                  </a:txBody>
                  <a:tcPr anchor="ctr"/>
                </a:tc>
                <a:tc>
                  <a:txBody>
                    <a:bodyPr/>
                    <a:lstStyle/>
                    <a:p>
                      <a:pPr marL="0" algn="l" defTabSz="913707" rtl="0" eaLnBrk="1" latinLnBrk="0" hangingPunct="1">
                        <a:lnSpc>
                          <a:spcPct val="150000"/>
                        </a:lnSpc>
                      </a:pPr>
                      <a:r>
                        <a:rPr lang="en-US" altLang="zh-CN" sz="1200" b="0" kern="1200" dirty="0">
                          <a:solidFill>
                            <a:schemeClr val="tx1"/>
                          </a:solidFill>
                          <a:effectLst/>
                          <a:latin typeface="Gill Sans MT" panose="020B0502020104020203" pitchFamily="34" charset="0"/>
                          <a:ea typeface="+mj-ea"/>
                          <a:cs typeface="+mn-cs"/>
                        </a:rPr>
                        <a:t>TorchDynamo </a:t>
                      </a:r>
                      <a:r>
                        <a:rPr lang="zh-CN" altLang="en-US" sz="1200" b="0" kern="1200" dirty="0">
                          <a:solidFill>
                            <a:schemeClr val="tx1"/>
                          </a:solidFill>
                          <a:effectLst/>
                          <a:latin typeface="Gill Sans MT" panose="020B0502020104020203" pitchFamily="34" charset="0"/>
                          <a:ea typeface="+mj-ea"/>
                          <a:cs typeface="+mn-cs"/>
                        </a:rPr>
                        <a:t>是 </a:t>
                      </a:r>
                      <a:r>
                        <a:rPr lang="en-US" altLang="zh-CN" sz="1200" b="0" kern="1200" dirty="0">
                          <a:solidFill>
                            <a:schemeClr val="tx1"/>
                          </a:solidFill>
                          <a:effectLst/>
                          <a:latin typeface="Gill Sans MT" panose="020B0502020104020203" pitchFamily="34" charset="0"/>
                          <a:ea typeface="+mj-ea"/>
                          <a:cs typeface="+mn-cs"/>
                        </a:rPr>
                        <a:t>PyTorch </a:t>
                      </a:r>
                      <a:r>
                        <a:rPr lang="zh-CN" altLang="en-US" sz="1200" b="0" kern="1200" dirty="0">
                          <a:solidFill>
                            <a:schemeClr val="tx1"/>
                          </a:solidFill>
                          <a:effectLst/>
                          <a:latin typeface="Gill Sans MT" panose="020B0502020104020203" pitchFamily="34" charset="0"/>
                          <a:ea typeface="+mj-ea"/>
                          <a:cs typeface="+mn-cs"/>
                        </a:rPr>
                        <a:t>新实验的 </a:t>
                      </a:r>
                      <a:r>
                        <a:rPr lang="en-US" altLang="zh-CN" sz="1200" b="0" kern="1200" dirty="0">
                          <a:solidFill>
                            <a:schemeClr val="tx1"/>
                          </a:solidFill>
                          <a:effectLst/>
                          <a:latin typeface="Gill Sans MT" panose="020B0502020104020203" pitchFamily="34" charset="0"/>
                          <a:ea typeface="+mj-ea"/>
                          <a:cs typeface="+mn-cs"/>
                        </a:rPr>
                        <a:t>JIT </a:t>
                      </a:r>
                      <a:r>
                        <a:rPr lang="zh-CN" altLang="en-US" sz="1200" b="0" kern="1200" dirty="0">
                          <a:solidFill>
                            <a:schemeClr val="tx1"/>
                          </a:solidFill>
                          <a:effectLst/>
                          <a:latin typeface="Gill Sans MT" panose="020B0502020104020203" pitchFamily="34" charset="0"/>
                          <a:ea typeface="+mj-ea"/>
                          <a:cs typeface="+mn-cs"/>
                        </a:rPr>
                        <a:t>编译接口，支持使用 </a:t>
                      </a:r>
                      <a:r>
                        <a:rPr lang="en-US" altLang="zh-CN" sz="1200" b="0" kern="1200" dirty="0">
                          <a:solidFill>
                            <a:schemeClr val="tx1"/>
                          </a:solidFill>
                          <a:effectLst/>
                          <a:latin typeface="Gill Sans MT" panose="020B0502020104020203" pitchFamily="34" charset="0"/>
                          <a:ea typeface="+mj-ea"/>
                          <a:cs typeface="+mn-cs"/>
                        </a:rPr>
                        <a:t>Python </a:t>
                      </a:r>
                      <a:r>
                        <a:rPr lang="zh-CN" altLang="en-US" sz="1200" b="0" kern="1200" dirty="0">
                          <a:solidFill>
                            <a:schemeClr val="tx1"/>
                          </a:solidFill>
                          <a:effectLst/>
                          <a:latin typeface="Gill Sans MT" panose="020B0502020104020203" pitchFamily="34" charset="0"/>
                          <a:ea typeface="+mj-ea"/>
                          <a:cs typeface="+mn-cs"/>
                        </a:rPr>
                        <a:t>在运行时修改动态执行逻辑，修改的时机是 </a:t>
                      </a:r>
                      <a:r>
                        <a:rPr lang="en-US" altLang="zh-CN" sz="1200" b="0" kern="1200" dirty="0" err="1">
                          <a:solidFill>
                            <a:schemeClr val="tx1"/>
                          </a:solidFill>
                          <a:effectLst/>
                          <a:latin typeface="Gill Sans MT" panose="020B0502020104020203" pitchFamily="34" charset="0"/>
                          <a:ea typeface="+mj-ea"/>
                          <a:cs typeface="+mn-cs"/>
                        </a:rPr>
                        <a:t>CPython</a:t>
                      </a:r>
                      <a:r>
                        <a:rPr lang="en-US" altLang="zh-CN" sz="1200" b="0" kern="1200" dirty="0">
                          <a:solidFill>
                            <a:schemeClr val="tx1"/>
                          </a:solidFill>
                          <a:effectLst/>
                          <a:latin typeface="Gill Sans MT" panose="020B0502020104020203" pitchFamily="34" charset="0"/>
                          <a:ea typeface="+mj-ea"/>
                          <a:cs typeface="+mn-cs"/>
                        </a:rPr>
                        <a:t> </a:t>
                      </a:r>
                      <a:r>
                        <a:rPr lang="zh-CN" altLang="en-US" sz="1200" b="0" kern="1200" dirty="0">
                          <a:solidFill>
                            <a:schemeClr val="tx1"/>
                          </a:solidFill>
                          <a:effectLst/>
                          <a:latin typeface="Gill Sans MT" panose="020B0502020104020203" pitchFamily="34" charset="0"/>
                          <a:ea typeface="+mj-ea"/>
                          <a:cs typeface="+mn-cs"/>
                        </a:rPr>
                        <a:t>的 </a:t>
                      </a:r>
                      <a:r>
                        <a:rPr lang="en-US" altLang="zh-CN" sz="1200" b="0" kern="1200" dirty="0" err="1">
                          <a:solidFill>
                            <a:schemeClr val="tx1"/>
                          </a:solidFill>
                          <a:effectLst/>
                          <a:latin typeface="Gill Sans MT" panose="020B0502020104020203" pitchFamily="34" charset="0"/>
                          <a:ea typeface="+mj-ea"/>
                          <a:cs typeface="+mn-cs"/>
                        </a:rPr>
                        <a:t>ByteCode</a:t>
                      </a:r>
                      <a:r>
                        <a:rPr lang="en-US" altLang="zh-CN" sz="1200" b="0" kern="1200" dirty="0">
                          <a:solidFill>
                            <a:schemeClr val="tx1"/>
                          </a:solidFill>
                          <a:effectLst/>
                          <a:latin typeface="Gill Sans MT" panose="020B0502020104020203" pitchFamily="34" charset="0"/>
                          <a:ea typeface="+mj-ea"/>
                          <a:cs typeface="+mn-cs"/>
                        </a:rPr>
                        <a:t> </a:t>
                      </a:r>
                      <a:r>
                        <a:rPr lang="zh-CN" altLang="en-US" sz="1200" b="0" kern="1200" dirty="0">
                          <a:solidFill>
                            <a:schemeClr val="tx1"/>
                          </a:solidFill>
                          <a:effectLst/>
                          <a:latin typeface="Gill Sans MT" panose="020B0502020104020203" pitchFamily="34" charset="0"/>
                          <a:ea typeface="+mj-ea"/>
                          <a:cs typeface="+mn-cs"/>
                        </a:rPr>
                        <a:t>执行前。思想类似 </a:t>
                      </a:r>
                      <a:r>
                        <a:rPr lang="en-US" altLang="zh-CN" sz="1200" b="0" kern="1200" dirty="0">
                          <a:solidFill>
                            <a:schemeClr val="tx1"/>
                          </a:solidFill>
                          <a:effectLst/>
                          <a:latin typeface="Gill Sans MT" panose="020B0502020104020203" pitchFamily="34" charset="0"/>
                          <a:ea typeface="+mj-ea"/>
                          <a:cs typeface="+mn-cs"/>
                          <a:hlinkClick r:id="rId2">
                            <a:extLst>
                              <a:ext uri="{A12FA001-AC4F-418D-AE19-62706E023703}">
                                <ahyp:hlinkClr xmlns:ahyp="http://schemas.microsoft.com/office/drawing/2018/hyperlinkcolor" val="tx"/>
                              </a:ext>
                            </a:extLst>
                          </a:hlinkClick>
                        </a:rPr>
                        <a:t>DynamoRIO</a:t>
                      </a:r>
                      <a:r>
                        <a:rPr lang="en-US" altLang="zh-CN" sz="1200" b="0" kern="1200" dirty="0">
                          <a:solidFill>
                            <a:schemeClr val="tx1"/>
                          </a:solidFill>
                          <a:effectLst/>
                          <a:latin typeface="Gill Sans MT" panose="020B0502020104020203" pitchFamily="34" charset="0"/>
                          <a:ea typeface="+mj-ea"/>
                          <a:cs typeface="+mn-cs"/>
                        </a:rPr>
                        <a:t> </a:t>
                      </a:r>
                      <a:r>
                        <a:rPr lang="zh-CN" altLang="en-US" sz="1200" b="0" kern="1200" dirty="0">
                          <a:solidFill>
                            <a:schemeClr val="tx1"/>
                          </a:solidFill>
                          <a:effectLst/>
                          <a:latin typeface="Gill Sans MT" panose="020B0502020104020203" pitchFamily="34" charset="0"/>
                          <a:ea typeface="+mj-ea"/>
                          <a:cs typeface="+mn-cs"/>
                        </a:rPr>
                        <a:t>项目，</a:t>
                      </a:r>
                      <a:r>
                        <a:rPr lang="en-US" altLang="zh-CN" sz="1200" b="0" kern="1200" dirty="0" err="1">
                          <a:solidFill>
                            <a:schemeClr val="tx1"/>
                          </a:solidFill>
                          <a:effectLst/>
                          <a:latin typeface="Gill Sans MT" panose="020B0502020104020203" pitchFamily="34" charset="0"/>
                          <a:ea typeface="+mj-ea"/>
                          <a:cs typeface="+mn-cs"/>
                        </a:rPr>
                        <a:t>DynamoRIO</a:t>
                      </a:r>
                      <a:r>
                        <a:rPr lang="en-US" altLang="zh-CN" sz="1200" b="0" kern="1200" dirty="0">
                          <a:solidFill>
                            <a:schemeClr val="tx1"/>
                          </a:solidFill>
                          <a:effectLst/>
                          <a:latin typeface="Gill Sans MT" panose="020B0502020104020203" pitchFamily="34" charset="0"/>
                          <a:ea typeface="+mj-ea"/>
                          <a:cs typeface="+mn-cs"/>
                        </a:rPr>
                        <a:t> </a:t>
                      </a:r>
                      <a:r>
                        <a:rPr lang="zh-CN" altLang="en-US" sz="1200" b="0" kern="1200" dirty="0">
                          <a:solidFill>
                            <a:schemeClr val="tx1"/>
                          </a:solidFill>
                          <a:effectLst/>
                          <a:latin typeface="Gill Sans MT" panose="020B0502020104020203" pitchFamily="34" charset="0"/>
                          <a:ea typeface="+mj-ea"/>
                          <a:cs typeface="+mn-cs"/>
                        </a:rPr>
                        <a:t>可以动态的修改 </a:t>
                      </a:r>
                      <a:r>
                        <a:rPr lang="en-US" altLang="zh-CN" sz="1200" b="0" kern="1200" dirty="0">
                          <a:solidFill>
                            <a:schemeClr val="tx1"/>
                          </a:solidFill>
                          <a:effectLst/>
                          <a:latin typeface="Gill Sans MT" panose="020B0502020104020203" pitchFamily="34" charset="0"/>
                          <a:ea typeface="+mj-ea"/>
                          <a:cs typeface="+mn-cs"/>
                        </a:rPr>
                        <a:t>x86 </a:t>
                      </a:r>
                      <a:r>
                        <a:rPr lang="zh-CN" altLang="en-US" sz="1200" b="0" kern="1200" dirty="0">
                          <a:solidFill>
                            <a:schemeClr val="tx1"/>
                          </a:solidFill>
                          <a:effectLst/>
                          <a:latin typeface="Gill Sans MT" panose="020B0502020104020203" pitchFamily="34" charset="0"/>
                          <a:ea typeface="+mj-ea"/>
                          <a:cs typeface="+mn-cs"/>
                        </a:rPr>
                        <a:t>机器码。</a:t>
                      </a:r>
                    </a:p>
                  </a:txBody>
                  <a:tcPr anchor="ctr"/>
                </a:tc>
                <a:tc>
                  <a:txBody>
                    <a:bodyPr/>
                    <a:lstStyle/>
                    <a:p>
                      <a:pPr>
                        <a:lnSpc>
                          <a:spcPct val="150000"/>
                        </a:lnSpc>
                      </a:pPr>
                      <a:r>
                        <a:rPr lang="zh-CN" altLang="en-US" sz="1200" b="0" dirty="0">
                          <a:latin typeface="Gill Sans MT" panose="020B0502020104020203" pitchFamily="34" charset="0"/>
                          <a:ea typeface="+mj-ea"/>
                        </a:rPr>
                        <a:t>动静统一 </a:t>
                      </a:r>
                      <a:r>
                        <a:rPr lang="en-US" altLang="zh-CN" sz="1200" b="0" dirty="0">
                          <a:latin typeface="Gill Sans MT" panose="020B0502020104020203" pitchFamily="34" charset="0"/>
                          <a:ea typeface="+mj-ea"/>
                        </a:rPr>
                        <a:t>+</a:t>
                      </a:r>
                      <a:r>
                        <a:rPr lang="zh-CN" altLang="en-US" sz="1200" b="0" dirty="0">
                          <a:latin typeface="Gill Sans MT" panose="020B0502020104020203" pitchFamily="34" charset="0"/>
                          <a:ea typeface="+mj-ea"/>
                        </a:rPr>
                        <a:t> 编译优化</a:t>
                      </a:r>
                    </a:p>
                  </a:txBody>
                  <a:tcPr anchor="ctr"/>
                </a:tc>
                <a:tc>
                  <a:txBody>
                    <a:bodyPr/>
                    <a:lstStyle/>
                    <a:p>
                      <a:pPr>
                        <a:lnSpc>
                          <a:spcPct val="150000"/>
                        </a:lnSpc>
                      </a:pPr>
                      <a:r>
                        <a:rPr lang="en-US" altLang="zh-CN" sz="1200" b="0" dirty="0">
                          <a:latin typeface="Gill Sans MT" panose="020B0502020104020203" pitchFamily="34" charset="0"/>
                          <a:ea typeface="+mj-ea"/>
                        </a:rPr>
                        <a:t>Python</a:t>
                      </a:r>
                      <a:r>
                        <a:rPr lang="zh-CN" altLang="en-US" sz="1200" b="0" dirty="0">
                          <a:latin typeface="Gill Sans MT" panose="020B0502020104020203" pitchFamily="34" charset="0"/>
                          <a:ea typeface="+mj-ea"/>
                        </a:rPr>
                        <a:t> 解析修改</a:t>
                      </a:r>
                    </a:p>
                  </a:txBody>
                  <a:tcPr anchor="ctr"/>
                </a:tc>
                <a:extLst>
                  <a:ext uri="{0D108BD9-81ED-4DB2-BD59-A6C34878D82A}">
                    <a16:rowId xmlns:a16="http://schemas.microsoft.com/office/drawing/2014/main" val="3513634770"/>
                  </a:ext>
                </a:extLst>
              </a:tr>
            </a:tbl>
          </a:graphicData>
        </a:graphic>
      </p:graphicFrame>
    </p:spTree>
    <p:extLst>
      <p:ext uri="{BB962C8B-B14F-4D97-AF65-F5344CB8AC3E}">
        <p14:creationId xmlns:p14="http://schemas.microsoft.com/office/powerpoint/2010/main" val="25715363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a:extLst>
              <a:ext uri="{FF2B5EF4-FFF2-40B4-BE49-F238E27FC236}">
                <a16:creationId xmlns:a16="http://schemas.microsoft.com/office/drawing/2014/main" id="{AA29AF3E-12BD-804E-9A12-C93A5EDB7AF9}"/>
              </a:ext>
            </a:extLst>
          </p:cNvPr>
          <p:cNvSpPr>
            <a:spLocks noGrp="1"/>
          </p:cNvSpPr>
          <p:nvPr>
            <p:ph sz="half" idx="1"/>
          </p:nvPr>
        </p:nvSpPr>
        <p:spPr>
          <a:xfrm>
            <a:off x="623635" y="980728"/>
            <a:ext cx="10731328" cy="5029792"/>
          </a:xfrm>
        </p:spPr>
        <p:txBody>
          <a:bodyPr anchor="ctr"/>
          <a:lstStyle/>
          <a:p>
            <a:pPr marL="0" indent="0" algn="ctr">
              <a:buNone/>
            </a:pPr>
            <a:r>
              <a:rPr lang="en-US" altLang="zh-CN" sz="9600" dirty="0">
                <a:solidFill>
                  <a:srgbClr val="C00000"/>
                </a:solidFill>
                <a:latin typeface="Futura Medium" panose="020B0602020204020303" pitchFamily="34" charset="-79"/>
                <a:cs typeface="Futura Medium" panose="020B0602020204020303" pitchFamily="34" charset="-79"/>
              </a:rPr>
              <a:t>TorchDynamo</a:t>
            </a:r>
          </a:p>
          <a:p>
            <a:pPr marL="0" indent="0" algn="ctr">
              <a:buNone/>
            </a:pPr>
            <a:r>
              <a:rPr lang="zh-CN" altLang="en-US" sz="9600" dirty="0">
                <a:solidFill>
                  <a:srgbClr val="C00000"/>
                </a:solidFill>
                <a:latin typeface="Futura Medium" panose="020B0602020204020303" pitchFamily="34" charset="-79"/>
                <a:cs typeface="Futura Medium" panose="020B0602020204020303" pitchFamily="34" charset="-79"/>
              </a:rPr>
              <a:t>原理</a:t>
            </a:r>
          </a:p>
        </p:txBody>
      </p:sp>
    </p:spTree>
    <p:extLst>
      <p:ext uri="{BB962C8B-B14F-4D97-AF65-F5344CB8AC3E}">
        <p14:creationId xmlns:p14="http://schemas.microsoft.com/office/powerpoint/2010/main" val="2920986463"/>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BAD51FAE-BEC3-A642-9511-F164AC5A95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81" y="0"/>
            <a:ext cx="12192000" cy="6858000"/>
          </a:xfrm>
          <a:prstGeom prst="rect">
            <a:avLst/>
          </a:prstGeom>
        </p:spPr>
      </p:pic>
    </p:spTree>
    <p:extLst>
      <p:ext uri="{BB962C8B-B14F-4D97-AF65-F5344CB8AC3E}">
        <p14:creationId xmlns:p14="http://schemas.microsoft.com/office/powerpoint/2010/main" val="36343270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226AE62E-1B62-1A47-B928-5470A74828AF}"/>
              </a:ext>
            </a:extLst>
          </p:cNvPr>
          <p:cNvPicPr>
            <a:picLocks noChangeAspect="1"/>
          </p:cNvPicPr>
          <p:nvPr/>
        </p:nvPicPr>
        <p:blipFill>
          <a:blip r:embed="rId2"/>
          <a:stretch>
            <a:fillRect/>
          </a:stretch>
        </p:blipFill>
        <p:spPr>
          <a:xfrm>
            <a:off x="-1" y="17441"/>
            <a:ext cx="12196763" cy="6823117"/>
          </a:xfrm>
          <a:prstGeom prst="rect">
            <a:avLst/>
          </a:prstGeom>
        </p:spPr>
      </p:pic>
    </p:spTree>
    <p:extLst>
      <p:ext uri="{BB962C8B-B14F-4D97-AF65-F5344CB8AC3E}">
        <p14:creationId xmlns:p14="http://schemas.microsoft.com/office/powerpoint/2010/main" val="1603505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6A315666-3E04-514E-958E-843C4D10853A}"/>
              </a:ext>
            </a:extLst>
          </p:cNvPr>
          <p:cNvPicPr>
            <a:picLocks noChangeAspect="1"/>
          </p:cNvPicPr>
          <p:nvPr/>
        </p:nvPicPr>
        <p:blipFill>
          <a:blip r:embed="rId2"/>
          <a:stretch>
            <a:fillRect/>
          </a:stretch>
        </p:blipFill>
        <p:spPr>
          <a:xfrm>
            <a:off x="1489869" y="1488836"/>
            <a:ext cx="9217024" cy="4667595"/>
          </a:xfrm>
          <a:prstGeom prst="rect">
            <a:avLst/>
          </a:prstGeom>
        </p:spPr>
      </p:pic>
      <p:sp>
        <p:nvSpPr>
          <p:cNvPr id="7" name="标题 3">
            <a:extLst>
              <a:ext uri="{FF2B5EF4-FFF2-40B4-BE49-F238E27FC236}">
                <a16:creationId xmlns:a16="http://schemas.microsoft.com/office/drawing/2014/main" id="{9B02C10F-D4AF-184E-83C7-CFC8AE09CD80}"/>
              </a:ext>
            </a:extLst>
          </p:cNvPr>
          <p:cNvSpPr txBox="1">
            <a:spLocks/>
          </p:cNvSpPr>
          <p:nvPr/>
        </p:nvSpPr>
        <p:spPr>
          <a:xfrm>
            <a:off x="625773" y="679570"/>
            <a:ext cx="10963473" cy="589190"/>
          </a:xfrm>
          <a:prstGeom prst="rect">
            <a:avLst/>
          </a:prstGeom>
        </p:spPr>
        <p:txBody>
          <a:bodyPr/>
          <a:lstStyle>
            <a:lvl1pPr algn="l" rtl="0" eaLnBrk="1" fontAlgn="base" hangingPunct="1">
              <a:spcBef>
                <a:spcPct val="0"/>
              </a:spcBef>
              <a:spcAft>
                <a:spcPct val="0"/>
              </a:spcAft>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zh-CN" altLang="en-US"/>
              <a:t>什么是</a:t>
            </a:r>
            <a:r>
              <a:rPr lang="en-US" altLang="zh-CN"/>
              <a:t>Dynamo</a:t>
            </a:r>
            <a:endParaRPr lang="en-US"/>
          </a:p>
        </p:txBody>
      </p:sp>
    </p:spTree>
    <p:extLst>
      <p:ext uri="{BB962C8B-B14F-4D97-AF65-F5344CB8AC3E}">
        <p14:creationId xmlns:p14="http://schemas.microsoft.com/office/powerpoint/2010/main" val="8423197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5D13171E-8B06-6349-AE8D-E8D7FDAA0FBF}"/>
              </a:ext>
            </a:extLst>
          </p:cNvPr>
          <p:cNvSpPr>
            <a:spLocks noGrp="1"/>
          </p:cNvSpPr>
          <p:nvPr>
            <p:ph type="title"/>
          </p:nvPr>
        </p:nvSpPr>
        <p:spPr/>
        <p:txBody>
          <a:bodyPr/>
          <a:lstStyle/>
          <a:p>
            <a:r>
              <a:rPr lang="zh-CN" altLang="en-US" dirty="0"/>
              <a:t>什么是</a:t>
            </a:r>
            <a:r>
              <a:rPr lang="en-US" altLang="zh-CN" dirty="0"/>
              <a:t>Dynamo</a:t>
            </a:r>
            <a:endParaRPr lang="zh-CN" altLang="en-US" dirty="0"/>
          </a:p>
        </p:txBody>
      </p:sp>
      <p:pic>
        <p:nvPicPr>
          <p:cNvPr id="6" name="图片 5">
            <a:extLst>
              <a:ext uri="{FF2B5EF4-FFF2-40B4-BE49-F238E27FC236}">
                <a16:creationId xmlns:a16="http://schemas.microsoft.com/office/drawing/2014/main" id="{ED41099A-0015-9046-A126-A5E26AA1287F}"/>
              </a:ext>
            </a:extLst>
          </p:cNvPr>
          <p:cNvPicPr>
            <a:picLocks noChangeAspect="1"/>
          </p:cNvPicPr>
          <p:nvPr/>
        </p:nvPicPr>
        <p:blipFill>
          <a:blip r:embed="rId2"/>
          <a:stretch>
            <a:fillRect/>
          </a:stretch>
        </p:blipFill>
        <p:spPr>
          <a:xfrm>
            <a:off x="2650997" y="1346200"/>
            <a:ext cx="6894767" cy="4832230"/>
          </a:xfrm>
          <a:prstGeom prst="rect">
            <a:avLst/>
          </a:prstGeom>
        </p:spPr>
      </p:pic>
    </p:spTree>
    <p:extLst>
      <p:ext uri="{BB962C8B-B14F-4D97-AF65-F5344CB8AC3E}">
        <p14:creationId xmlns:p14="http://schemas.microsoft.com/office/powerpoint/2010/main" val="19962529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D0E0A804-A437-8D43-B624-64BEDF1D6430}"/>
              </a:ext>
            </a:extLst>
          </p:cNvPr>
          <p:cNvSpPr>
            <a:spLocks noGrp="1"/>
          </p:cNvSpPr>
          <p:nvPr>
            <p:ph type="title"/>
          </p:nvPr>
        </p:nvSpPr>
        <p:spPr/>
        <p:txBody>
          <a:bodyPr/>
          <a:lstStyle/>
          <a:p>
            <a:r>
              <a:rPr lang="en-US" altLang="zh-CN" dirty="0"/>
              <a:t>Python</a:t>
            </a:r>
            <a:r>
              <a:rPr lang="zh-CN" altLang="en-US" dirty="0"/>
              <a:t> 执行机制</a:t>
            </a:r>
          </a:p>
        </p:txBody>
      </p:sp>
      <p:sp>
        <p:nvSpPr>
          <p:cNvPr id="5" name="内容占位符 4">
            <a:extLst>
              <a:ext uri="{FF2B5EF4-FFF2-40B4-BE49-F238E27FC236}">
                <a16:creationId xmlns:a16="http://schemas.microsoft.com/office/drawing/2014/main" id="{9B26261E-D27C-834C-8BC7-6EBDBFB715FF}"/>
              </a:ext>
            </a:extLst>
          </p:cNvPr>
          <p:cNvSpPr>
            <a:spLocks noGrp="1"/>
          </p:cNvSpPr>
          <p:nvPr>
            <p:ph sz="half" idx="1"/>
          </p:nvPr>
        </p:nvSpPr>
        <p:spPr/>
        <p:txBody>
          <a:bodyPr/>
          <a:lstStyle/>
          <a:p>
            <a:endParaRPr lang="zh-CN" altLang="en-US"/>
          </a:p>
        </p:txBody>
      </p:sp>
    </p:spTree>
    <p:extLst>
      <p:ext uri="{BB962C8B-B14F-4D97-AF65-F5344CB8AC3E}">
        <p14:creationId xmlns:p14="http://schemas.microsoft.com/office/powerpoint/2010/main" val="2990061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D0E0A804-A437-8D43-B624-64BEDF1D6430}"/>
              </a:ext>
            </a:extLst>
          </p:cNvPr>
          <p:cNvSpPr>
            <a:spLocks noGrp="1"/>
          </p:cNvSpPr>
          <p:nvPr>
            <p:ph type="title"/>
          </p:nvPr>
        </p:nvSpPr>
        <p:spPr/>
        <p:txBody>
          <a:bodyPr/>
          <a:lstStyle/>
          <a:p>
            <a:r>
              <a:rPr lang="en-US" altLang="zh-CN" dirty="0"/>
              <a:t>Python</a:t>
            </a:r>
            <a:r>
              <a:rPr lang="zh-CN" altLang="en-US" dirty="0"/>
              <a:t> 执行机制</a:t>
            </a:r>
          </a:p>
        </p:txBody>
      </p:sp>
      <p:sp>
        <p:nvSpPr>
          <p:cNvPr id="5" name="内容占位符 4">
            <a:extLst>
              <a:ext uri="{FF2B5EF4-FFF2-40B4-BE49-F238E27FC236}">
                <a16:creationId xmlns:a16="http://schemas.microsoft.com/office/drawing/2014/main" id="{9B26261E-D27C-834C-8BC7-6EBDBFB715FF}"/>
              </a:ext>
            </a:extLst>
          </p:cNvPr>
          <p:cNvSpPr>
            <a:spLocks noGrp="1"/>
          </p:cNvSpPr>
          <p:nvPr>
            <p:ph sz="half" idx="1"/>
          </p:nvPr>
        </p:nvSpPr>
        <p:spPr/>
        <p:txBody>
          <a:bodyPr/>
          <a:lstStyle/>
          <a:p>
            <a:endParaRPr lang="zh-CN" altLang="en-US"/>
          </a:p>
        </p:txBody>
      </p:sp>
    </p:spTree>
    <p:extLst>
      <p:ext uri="{BB962C8B-B14F-4D97-AF65-F5344CB8AC3E}">
        <p14:creationId xmlns:p14="http://schemas.microsoft.com/office/powerpoint/2010/main" val="11845805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AD1A7F85-202B-DC41-A373-60EDB9FDF55A}"/>
              </a:ext>
            </a:extLst>
          </p:cNvPr>
          <p:cNvPicPr>
            <a:picLocks noChangeAspect="1"/>
          </p:cNvPicPr>
          <p:nvPr/>
        </p:nvPicPr>
        <p:blipFill>
          <a:blip r:embed="rId2"/>
          <a:stretch>
            <a:fillRect/>
          </a:stretch>
        </p:blipFill>
        <p:spPr>
          <a:xfrm>
            <a:off x="2714005" y="1172749"/>
            <a:ext cx="7621860" cy="5081240"/>
          </a:xfrm>
          <a:prstGeom prst="rect">
            <a:avLst/>
          </a:prstGeom>
        </p:spPr>
      </p:pic>
      <p:sp>
        <p:nvSpPr>
          <p:cNvPr id="2" name="标题 1">
            <a:extLst>
              <a:ext uri="{FF2B5EF4-FFF2-40B4-BE49-F238E27FC236}">
                <a16:creationId xmlns:a16="http://schemas.microsoft.com/office/drawing/2014/main" id="{A53D1649-9E72-C741-BF4D-65BB2078B3D5}"/>
              </a:ext>
            </a:extLst>
          </p:cNvPr>
          <p:cNvSpPr>
            <a:spLocks noGrp="1"/>
          </p:cNvSpPr>
          <p:nvPr>
            <p:ph type="title"/>
          </p:nvPr>
        </p:nvSpPr>
        <p:spPr/>
        <p:txBody>
          <a:bodyPr/>
          <a:lstStyle/>
          <a:p>
            <a:r>
              <a:rPr kumimoji="1" lang="en-US" altLang="zh-CN" dirty="0"/>
              <a:t>Dynamo</a:t>
            </a:r>
            <a:r>
              <a:rPr kumimoji="1" lang="zh-CN" altLang="en-US" dirty="0"/>
              <a:t>实现原理</a:t>
            </a:r>
          </a:p>
        </p:txBody>
      </p:sp>
    </p:spTree>
    <p:extLst>
      <p:ext uri="{BB962C8B-B14F-4D97-AF65-F5344CB8AC3E}">
        <p14:creationId xmlns:p14="http://schemas.microsoft.com/office/powerpoint/2010/main" val="7943470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内容占位符 11">
            <a:extLst>
              <a:ext uri="{FF2B5EF4-FFF2-40B4-BE49-F238E27FC236}">
                <a16:creationId xmlns:a16="http://schemas.microsoft.com/office/drawing/2014/main" id="{2C87E66B-7FB8-4943-91C8-24F9230F158D}"/>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129829" y="819006"/>
            <a:ext cx="9536345" cy="5359425"/>
          </a:xfrm>
        </p:spPr>
      </p:pic>
      <p:sp>
        <p:nvSpPr>
          <p:cNvPr id="2" name="标题 1">
            <a:extLst>
              <a:ext uri="{FF2B5EF4-FFF2-40B4-BE49-F238E27FC236}">
                <a16:creationId xmlns:a16="http://schemas.microsoft.com/office/drawing/2014/main" id="{66351538-7F6D-CC42-88DC-6C4E810F9BC7}"/>
              </a:ext>
            </a:extLst>
          </p:cNvPr>
          <p:cNvSpPr>
            <a:spLocks noGrp="1"/>
          </p:cNvSpPr>
          <p:nvPr>
            <p:ph type="title"/>
          </p:nvPr>
        </p:nvSpPr>
        <p:spPr/>
        <p:txBody>
          <a:bodyPr/>
          <a:lstStyle/>
          <a:p>
            <a:r>
              <a:rPr kumimoji="1" lang="en-US" altLang="zh-CN" dirty="0">
                <a:latin typeface="Futura Medium" panose="020B0602020204020303" pitchFamily="34" charset="-79"/>
                <a:cs typeface="Futura Medium" panose="020B0602020204020303" pitchFamily="34" charset="-79"/>
              </a:rPr>
              <a:t>PyTorch Eager</a:t>
            </a:r>
            <a:r>
              <a:rPr kumimoji="1" lang="zh-CN" altLang="en-US" dirty="0">
                <a:latin typeface="Futura Medium" panose="020B0602020204020303" pitchFamily="34" charset="-79"/>
                <a:cs typeface="Futura Medium" panose="020B0602020204020303" pitchFamily="34" charset="-79"/>
              </a:rPr>
              <a:t> </a:t>
            </a:r>
            <a:r>
              <a:rPr kumimoji="1" lang="en-US" altLang="zh-CN" dirty="0">
                <a:latin typeface="Futura Medium" panose="020B0602020204020303" pitchFamily="34" charset="-79"/>
                <a:cs typeface="Futura Medium" panose="020B0602020204020303" pitchFamily="34" charset="-79"/>
              </a:rPr>
              <a:t>Mode</a:t>
            </a:r>
            <a:endParaRPr kumimoji="1" lang="zh-CN" altLang="en-US" dirty="0">
              <a:latin typeface="Futura Medium" panose="020B0602020204020303" pitchFamily="34" charset="-79"/>
              <a:cs typeface="Futura Medium" panose="020B0602020204020303" pitchFamily="34" charset="-79"/>
            </a:endParaRPr>
          </a:p>
        </p:txBody>
      </p:sp>
    </p:spTree>
    <p:extLst>
      <p:ext uri="{BB962C8B-B14F-4D97-AF65-F5344CB8AC3E}">
        <p14:creationId xmlns:p14="http://schemas.microsoft.com/office/powerpoint/2010/main" val="17761603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059D31CA-E9E7-C44B-9F48-C959D1C3F2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81" y="0"/>
            <a:ext cx="12192000" cy="6858000"/>
          </a:xfrm>
          <a:prstGeom prst="rect">
            <a:avLst/>
          </a:prstGeom>
        </p:spPr>
      </p:pic>
    </p:spTree>
    <p:extLst>
      <p:ext uri="{BB962C8B-B14F-4D97-AF65-F5344CB8AC3E}">
        <p14:creationId xmlns:p14="http://schemas.microsoft.com/office/powerpoint/2010/main" val="15593260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A80D41-7C1C-E64A-AC6F-BF73286BCB26}"/>
              </a:ext>
            </a:extLst>
          </p:cNvPr>
          <p:cNvSpPr>
            <a:spLocks noGrp="1"/>
          </p:cNvSpPr>
          <p:nvPr>
            <p:ph type="title"/>
          </p:nvPr>
        </p:nvSpPr>
        <p:spPr/>
        <p:txBody>
          <a:bodyPr/>
          <a:lstStyle/>
          <a:p>
            <a:r>
              <a:rPr kumimoji="1" lang="en-US" altLang="zh-CN" dirty="0">
                <a:latin typeface="Futura Medium" panose="020B0602020204020303" pitchFamily="34" charset="-79"/>
                <a:cs typeface="Futura Medium" panose="020B0602020204020303" pitchFamily="34" charset="-79"/>
              </a:rPr>
              <a:t>Inference</a:t>
            </a:r>
            <a:endParaRPr kumimoji="1" lang="zh-CN" altLang="en-US" dirty="0">
              <a:latin typeface="Futura Medium" panose="020B0602020204020303" pitchFamily="34" charset="-79"/>
              <a:cs typeface="Futura Medium" panose="020B0602020204020303" pitchFamily="34" charset="-79"/>
            </a:endParaRPr>
          </a:p>
        </p:txBody>
      </p:sp>
      <p:sp>
        <p:nvSpPr>
          <p:cNvPr id="3" name="内容占位符 2">
            <a:extLst>
              <a:ext uri="{FF2B5EF4-FFF2-40B4-BE49-F238E27FC236}">
                <a16:creationId xmlns:a16="http://schemas.microsoft.com/office/drawing/2014/main" id="{A23916FD-6F74-CB48-9481-4B91EC719DC4}"/>
              </a:ext>
            </a:extLst>
          </p:cNvPr>
          <p:cNvSpPr>
            <a:spLocks noGrp="1"/>
          </p:cNvSpPr>
          <p:nvPr>
            <p:ph sz="half" idx="1"/>
          </p:nvPr>
        </p:nvSpPr>
        <p:spPr/>
        <p:txBody>
          <a:bodyPr/>
          <a:lstStyle/>
          <a:p>
            <a:pPr marL="457200" indent="-457200">
              <a:buFont typeface="+mj-lt"/>
              <a:buAutoNum type="arabicPeriod"/>
            </a:pPr>
            <a:endParaRPr kumimoji="1" lang="zh-CN" altLang="en-US" dirty="0"/>
          </a:p>
        </p:txBody>
      </p:sp>
    </p:spTree>
    <p:extLst>
      <p:ext uri="{BB962C8B-B14F-4D97-AF65-F5344CB8AC3E}">
        <p14:creationId xmlns:p14="http://schemas.microsoft.com/office/powerpoint/2010/main" val="32529769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7015185"/>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77E5F22B-9DCC-C34B-8C81-3BB725C1BAA7}"/>
              </a:ext>
            </a:extLst>
          </p:cNvPr>
          <p:cNvSpPr>
            <a:spLocks noGrp="1"/>
          </p:cNvSpPr>
          <p:nvPr>
            <p:ph type="title"/>
          </p:nvPr>
        </p:nvSpPr>
        <p:spPr/>
        <p:txBody>
          <a:bodyPr/>
          <a:lstStyle/>
          <a:p>
            <a:endParaRPr lang="zh-CN" altLang="en-US"/>
          </a:p>
        </p:txBody>
      </p:sp>
      <p:pic>
        <p:nvPicPr>
          <p:cNvPr id="5" name="内容占位符 4">
            <a:extLst>
              <a:ext uri="{FF2B5EF4-FFF2-40B4-BE49-F238E27FC236}">
                <a16:creationId xmlns:a16="http://schemas.microsoft.com/office/drawing/2014/main" id="{3508F1BD-4F20-4F4C-A0BE-32A5D801F400}"/>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 y="0"/>
            <a:ext cx="12192001" cy="6858000"/>
          </a:xfrm>
        </p:spPr>
      </p:pic>
    </p:spTree>
    <p:extLst>
      <p:ext uri="{BB962C8B-B14F-4D97-AF65-F5344CB8AC3E}">
        <p14:creationId xmlns:p14="http://schemas.microsoft.com/office/powerpoint/2010/main" val="40717786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A0EABF12-ACC0-7244-81FC-A272837BF6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81" y="0"/>
            <a:ext cx="12192000" cy="6858000"/>
          </a:xfrm>
          <a:prstGeom prst="rect">
            <a:avLst/>
          </a:prstGeom>
        </p:spPr>
      </p:pic>
    </p:spTree>
    <p:extLst>
      <p:ext uri="{BB962C8B-B14F-4D97-AF65-F5344CB8AC3E}">
        <p14:creationId xmlns:p14="http://schemas.microsoft.com/office/powerpoint/2010/main" val="5986732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21188409-69A7-2D4A-AE57-1675A03FB8B3}"/>
              </a:ext>
            </a:extLst>
          </p:cNvPr>
          <p:cNvPicPr>
            <a:picLocks noChangeAspect="1"/>
          </p:cNvPicPr>
          <p:nvPr/>
        </p:nvPicPr>
        <p:blipFill>
          <a:blip r:embed="rId2"/>
          <a:stretch>
            <a:fillRect/>
          </a:stretch>
        </p:blipFill>
        <p:spPr>
          <a:xfrm>
            <a:off x="-1" y="18643"/>
            <a:ext cx="12196763" cy="6820714"/>
          </a:xfrm>
          <a:prstGeom prst="rect">
            <a:avLst/>
          </a:prstGeom>
        </p:spPr>
      </p:pic>
    </p:spTree>
    <p:extLst>
      <p:ext uri="{BB962C8B-B14F-4D97-AF65-F5344CB8AC3E}">
        <p14:creationId xmlns:p14="http://schemas.microsoft.com/office/powerpoint/2010/main" val="4747933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2AD6EA-FC20-FB46-B20E-80526BC431E0}"/>
              </a:ext>
            </a:extLst>
          </p:cNvPr>
          <p:cNvSpPr>
            <a:spLocks noGrp="1"/>
          </p:cNvSpPr>
          <p:nvPr>
            <p:ph type="title"/>
          </p:nvPr>
        </p:nvSpPr>
        <p:spPr/>
        <p:txBody>
          <a:bodyPr/>
          <a:lstStyle/>
          <a:p>
            <a:r>
              <a:rPr lang="zh-CN" altLang="en-US" sz="2800" dirty="0"/>
              <a:t>获取计算图的主要方式</a:t>
            </a:r>
            <a:endParaRPr kumimoji="1" lang="zh-CN" altLang="en-US" sz="2800" dirty="0"/>
          </a:p>
        </p:txBody>
      </p:sp>
      <p:sp>
        <p:nvSpPr>
          <p:cNvPr id="3" name="内容占位符 2">
            <a:extLst>
              <a:ext uri="{FF2B5EF4-FFF2-40B4-BE49-F238E27FC236}">
                <a16:creationId xmlns:a16="http://schemas.microsoft.com/office/drawing/2014/main" id="{BD9FA0FD-BB94-EB4D-90AE-093FC400373C}"/>
              </a:ext>
            </a:extLst>
          </p:cNvPr>
          <p:cNvSpPr>
            <a:spLocks noGrp="1"/>
          </p:cNvSpPr>
          <p:nvPr>
            <p:ph sz="half" idx="1"/>
          </p:nvPr>
        </p:nvSpPr>
        <p:spPr/>
        <p:txBody>
          <a:bodyPr/>
          <a:lstStyle/>
          <a:p>
            <a:pPr>
              <a:lnSpc>
                <a:spcPct val="150000"/>
              </a:lnSpc>
            </a:pPr>
            <a:r>
              <a:rPr lang="zh-CN" altLang="en-US" sz="2000" b="1" dirty="0">
                <a:latin typeface="Gill Sans MT" panose="020B0502020104020203" pitchFamily="34" charset="0"/>
              </a:rPr>
              <a:t>基于追踪</a:t>
            </a:r>
            <a:r>
              <a:rPr lang="en-US" altLang="zh-CN" sz="2000" b="1" dirty="0">
                <a:latin typeface="Gill Sans MT" panose="020B0502020104020203" pitchFamily="34" charset="0"/>
              </a:rPr>
              <a:t>Trace</a:t>
            </a:r>
            <a:r>
              <a:rPr lang="zh-CN" altLang="en-US" sz="2000" b="1" dirty="0">
                <a:latin typeface="Gill Sans MT" panose="020B0502020104020203" pitchFamily="34" charset="0"/>
              </a:rPr>
              <a:t>：</a:t>
            </a:r>
            <a:r>
              <a:rPr lang="zh-CN" altLang="en-US" sz="2000" dirty="0">
                <a:latin typeface="Gill Sans MT" panose="020B0502020104020203" pitchFamily="34" charset="0"/>
              </a:rPr>
              <a:t>直接执行用户代码，记录下算子调用序列，将算子调用序列保存为静态图，执行中脱离前端语言环境，由运行时按照静态图逻辑执行；</a:t>
            </a:r>
          </a:p>
          <a:p>
            <a:pPr>
              <a:lnSpc>
                <a:spcPct val="150000"/>
              </a:lnSpc>
            </a:pPr>
            <a:r>
              <a:rPr lang="zh-CN" altLang="en-US" sz="2000" b="1" dirty="0">
                <a:latin typeface="Gill Sans MT" panose="020B0502020104020203" pitchFamily="34" charset="0"/>
              </a:rPr>
              <a:t>基于源代码解析：</a:t>
            </a:r>
            <a:r>
              <a:rPr lang="zh-CN" altLang="en-US" sz="2000" dirty="0">
                <a:latin typeface="Gill Sans MT" panose="020B0502020104020203" pitchFamily="34" charset="0"/>
              </a:rPr>
              <a:t>以宿主语言的抽象语法树（</a:t>
            </a:r>
            <a:r>
              <a:rPr lang="en-US" altLang="zh-CN" sz="2000" dirty="0">
                <a:latin typeface="Gill Sans MT" panose="020B0502020104020203" pitchFamily="34" charset="0"/>
              </a:rPr>
              <a:t>AST</a:t>
            </a:r>
            <a:r>
              <a:rPr lang="zh-CN" altLang="en-US" sz="2000" dirty="0">
                <a:latin typeface="Gill Sans MT" panose="020B0502020104020203" pitchFamily="34" charset="0"/>
              </a:rPr>
              <a:t>）为输入，转化为内部语法树，经过别名分析，</a:t>
            </a:r>
            <a:r>
              <a:rPr lang="en-US" altLang="zh-CN" sz="2000" dirty="0">
                <a:latin typeface="Gill Sans MT" panose="020B0502020104020203" pitchFamily="34" charset="0"/>
              </a:rPr>
              <a:t>SSA</a:t>
            </a:r>
            <a:r>
              <a:rPr lang="zh-CN" altLang="en-US" sz="2000" dirty="0">
                <a:latin typeface="Gill Sans MT" panose="020B0502020104020203" pitchFamily="34" charset="0"/>
              </a:rPr>
              <a:t>（</a:t>
            </a:r>
            <a:r>
              <a:rPr lang="en-US" altLang="zh-CN" sz="2000" dirty="0">
                <a:latin typeface="Gill Sans MT" panose="020B0502020104020203" pitchFamily="34" charset="0"/>
              </a:rPr>
              <a:t>static single value assignment</a:t>
            </a:r>
            <a:r>
              <a:rPr lang="zh-CN" altLang="en-US" sz="2000" dirty="0">
                <a:latin typeface="Gill Sans MT" panose="020B0502020104020203" pitchFamily="34" charset="0"/>
              </a:rPr>
              <a:t>），类型推断等</a:t>
            </a:r>
            <a:r>
              <a:rPr lang="en-US" altLang="zh-CN" sz="2000" dirty="0">
                <a:latin typeface="Gill Sans MT" panose="020B0502020104020203" pitchFamily="34" charset="0"/>
              </a:rPr>
              <a:t>Pass</a:t>
            </a:r>
            <a:r>
              <a:rPr lang="zh-CN" altLang="en-US" sz="2000" dirty="0">
                <a:latin typeface="Gill Sans MT" panose="020B0502020104020203" pitchFamily="34" charset="0"/>
              </a:rPr>
              <a:t>，转换为计算图表示；</a:t>
            </a:r>
          </a:p>
        </p:txBody>
      </p:sp>
      <p:pic>
        <p:nvPicPr>
          <p:cNvPr id="6" name="图片 5">
            <a:extLst>
              <a:ext uri="{FF2B5EF4-FFF2-40B4-BE49-F238E27FC236}">
                <a16:creationId xmlns:a16="http://schemas.microsoft.com/office/drawing/2014/main" id="{088935C5-572A-9747-AF90-75F9DC976985}"/>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0118147" y="548679"/>
            <a:ext cx="576064" cy="864097"/>
          </a:xfrm>
          <a:prstGeom prst="rect">
            <a:avLst/>
          </a:prstGeom>
        </p:spPr>
      </p:pic>
      <p:sp>
        <p:nvSpPr>
          <p:cNvPr id="7" name="文本框 6">
            <a:extLst>
              <a:ext uri="{FF2B5EF4-FFF2-40B4-BE49-F238E27FC236}">
                <a16:creationId xmlns:a16="http://schemas.microsoft.com/office/drawing/2014/main" id="{086E9172-3791-D34B-8E19-3A46A1B0A011}"/>
              </a:ext>
            </a:extLst>
          </p:cNvPr>
          <p:cNvSpPr txBox="1"/>
          <p:nvPr/>
        </p:nvSpPr>
        <p:spPr>
          <a:xfrm>
            <a:off x="10749422" y="749895"/>
            <a:ext cx="1109599" cy="461665"/>
          </a:xfrm>
          <a:prstGeom prst="rect">
            <a:avLst/>
          </a:prstGeom>
          <a:noFill/>
        </p:spPr>
        <p:txBody>
          <a:bodyPr wrap="none" rtlCol="0">
            <a:spAutoFit/>
          </a:bodyPr>
          <a:lstStyle/>
          <a:p>
            <a:pPr>
              <a:buNone/>
            </a:pPr>
            <a:r>
              <a:rPr lang="en-US" altLang="zh-CN" sz="2400" b="1" dirty="0">
                <a:solidFill>
                  <a:srgbClr val="59595A"/>
                </a:solidFill>
                <a:latin typeface="+mj-ea"/>
                <a:ea typeface="+mj-ea"/>
              </a:rPr>
              <a:t>PT</a:t>
            </a:r>
            <a:r>
              <a:rPr lang="zh-CN" altLang="en-US" sz="2400" b="1" dirty="0">
                <a:solidFill>
                  <a:srgbClr val="59595A"/>
                </a:solidFill>
                <a:latin typeface="+mj-ea"/>
                <a:ea typeface="+mj-ea"/>
              </a:rPr>
              <a:t> </a:t>
            </a:r>
            <a:r>
              <a:rPr lang="en-US" altLang="zh-CN" sz="2400" b="1" dirty="0">
                <a:solidFill>
                  <a:srgbClr val="59595A"/>
                </a:solidFill>
                <a:latin typeface="+mj-ea"/>
                <a:ea typeface="+mj-ea"/>
              </a:rPr>
              <a:t>JIT</a:t>
            </a:r>
            <a:endParaRPr lang="zh-CN" altLang="en-US" sz="2400" b="1" dirty="0" err="1">
              <a:solidFill>
                <a:srgbClr val="59595A"/>
              </a:solidFill>
              <a:latin typeface="+mj-ea"/>
              <a:ea typeface="+mj-ea"/>
            </a:endParaRPr>
          </a:p>
        </p:txBody>
      </p:sp>
      <p:pic>
        <p:nvPicPr>
          <p:cNvPr id="9" name="图片 8">
            <a:extLst>
              <a:ext uri="{FF2B5EF4-FFF2-40B4-BE49-F238E27FC236}">
                <a16:creationId xmlns:a16="http://schemas.microsoft.com/office/drawing/2014/main" id="{B7946257-9439-F34C-842F-481FFA0C814E}"/>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8092044" y="548109"/>
            <a:ext cx="576064" cy="864097"/>
          </a:xfrm>
          <a:prstGeom prst="rect">
            <a:avLst/>
          </a:prstGeom>
        </p:spPr>
      </p:pic>
      <p:sp>
        <p:nvSpPr>
          <p:cNvPr id="10" name="文本框 9">
            <a:extLst>
              <a:ext uri="{FF2B5EF4-FFF2-40B4-BE49-F238E27FC236}">
                <a16:creationId xmlns:a16="http://schemas.microsoft.com/office/drawing/2014/main" id="{75654859-8D03-A44A-BDC5-A172FD372CF1}"/>
              </a:ext>
            </a:extLst>
          </p:cNvPr>
          <p:cNvSpPr txBox="1"/>
          <p:nvPr/>
        </p:nvSpPr>
        <p:spPr>
          <a:xfrm>
            <a:off x="8723319" y="749325"/>
            <a:ext cx="1056700" cy="461665"/>
          </a:xfrm>
          <a:prstGeom prst="rect">
            <a:avLst/>
          </a:prstGeom>
          <a:noFill/>
        </p:spPr>
        <p:txBody>
          <a:bodyPr wrap="none" rtlCol="0">
            <a:spAutoFit/>
          </a:bodyPr>
          <a:lstStyle/>
          <a:p>
            <a:pPr>
              <a:buNone/>
            </a:pPr>
            <a:r>
              <a:rPr lang="en-US" altLang="zh-CN" sz="2400" b="1" dirty="0">
                <a:solidFill>
                  <a:srgbClr val="59595A"/>
                </a:solidFill>
                <a:latin typeface="+mj-ea"/>
                <a:ea typeface="+mj-ea"/>
              </a:rPr>
              <a:t>PT</a:t>
            </a:r>
            <a:r>
              <a:rPr lang="zh-CN" altLang="en-US" sz="2400" b="1" dirty="0">
                <a:solidFill>
                  <a:srgbClr val="59595A"/>
                </a:solidFill>
                <a:latin typeface="+mj-ea"/>
                <a:ea typeface="+mj-ea"/>
              </a:rPr>
              <a:t> </a:t>
            </a:r>
            <a:r>
              <a:rPr lang="en-US" altLang="zh-CN" sz="2400" b="1" dirty="0">
                <a:solidFill>
                  <a:srgbClr val="59595A"/>
                </a:solidFill>
                <a:latin typeface="+mj-ea"/>
                <a:ea typeface="+mj-ea"/>
              </a:rPr>
              <a:t>FX</a:t>
            </a:r>
            <a:endParaRPr lang="zh-CN" altLang="en-US" sz="2400" b="1" dirty="0" err="1">
              <a:solidFill>
                <a:srgbClr val="59595A"/>
              </a:solidFill>
              <a:latin typeface="+mj-ea"/>
              <a:ea typeface="+mj-ea"/>
            </a:endParaRPr>
          </a:p>
        </p:txBody>
      </p:sp>
    </p:spTree>
    <p:extLst>
      <p:ext uri="{BB962C8B-B14F-4D97-AF65-F5344CB8AC3E}">
        <p14:creationId xmlns:p14="http://schemas.microsoft.com/office/powerpoint/2010/main" val="2489238174"/>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MH_CONTENTSID" val="509"/>
  <p:tag name="MH_SECTIONID" val="510,511,512,513,514,515,516,517,518,"/>
  <p:tag name="ISPRING_RESOURCE_PATHS_HASH_2" val="2db23b942c62c2c4cb60aef5a1d9cb0bf3ec243"/>
  <p:tag name="ISPRING_RESOURCE_PATHS_HASH_PRESENTER" val="90ea96664a412a4b1669132765de5862514a1fa"/>
</p:tagLst>
</file>

<file path=ppt/theme/theme1.xml><?xml version="1.0" encoding="utf-8"?>
<a:theme xmlns:a="http://schemas.openxmlformats.org/drawingml/2006/main" name="Title1">
  <a:themeElements>
    <a:clrScheme name="蓝色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itle2">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content01">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Content02">
  <a:themeElements>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fontScheme name="暗香扑面">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majorFont>
      <a:minorFont>
        <a:latin typeface="Franklin Gothic Book"/>
        <a:ea typeface=""/>
        <a:cs typeface=""/>
        <a:font script="Jpan" typeface="HG創英角ｺﾞｼｯｸUB"/>
        <a:font script="Hang" typeface="맑은 고딕"/>
        <a:font script="Hans" typeface="黑体"/>
        <a:font script="Hant" typeface="新細明體"/>
        <a:font script="Arab" typeface="Arial"/>
        <a:font script="Hebr" typeface="Arial"/>
        <a:font script="Thai" typeface="Cordian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lnDef>
    <a:txDef>
      <a:spPr>
        <a:noFill/>
      </a:spPr>
      <a:bodyPr wrap="square" rtlCol="0">
        <a:spAutoFit/>
      </a:bodyPr>
      <a:lstStyle>
        <a:defPPr>
          <a:buNone/>
          <a:defRPr b="0" dirty="0" err="1" smtClean="0">
            <a:latin typeface="+mn-lt"/>
          </a:defRPr>
        </a:defPPr>
      </a:lstStyle>
    </a:tx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Thankyou">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blank</Template>
  <TotalTime>32454</TotalTime>
  <Words>1971</Words>
  <Application>Microsoft Macintosh PowerPoint</Application>
  <PresentationFormat>自定义</PresentationFormat>
  <Paragraphs>152</Paragraphs>
  <Slides>52</Slides>
  <Notes>1</Notes>
  <HiddenSlides>0</HiddenSlides>
  <MMClips>0</MMClips>
  <ScaleCrop>false</ScaleCrop>
  <HeadingPairs>
    <vt:vector size="6" baseType="variant">
      <vt:variant>
        <vt:lpstr>已用的字体</vt:lpstr>
      </vt:variant>
      <vt:variant>
        <vt:i4>13</vt:i4>
      </vt:variant>
      <vt:variant>
        <vt:lpstr>主题</vt:lpstr>
      </vt:variant>
      <vt:variant>
        <vt:i4>6</vt:i4>
      </vt:variant>
      <vt:variant>
        <vt:lpstr>幻灯片标题</vt:lpstr>
      </vt:variant>
      <vt:variant>
        <vt:i4>52</vt:i4>
      </vt:variant>
    </vt:vector>
  </HeadingPairs>
  <TitlesOfParts>
    <vt:vector size="71" baseType="lpstr">
      <vt:lpstr>黑体</vt:lpstr>
      <vt:lpstr>华文细黑</vt:lpstr>
      <vt:lpstr>微软雅黑</vt:lpstr>
      <vt:lpstr>微软雅黑</vt:lpstr>
      <vt:lpstr>FrutigerNext LT Bold</vt:lpstr>
      <vt:lpstr>FrutigerNext LT Light</vt:lpstr>
      <vt:lpstr>FrutigerNext LT Medium</vt:lpstr>
      <vt:lpstr>Arial</vt:lpstr>
      <vt:lpstr>Calibri</vt:lpstr>
      <vt:lpstr>Futura Medium</vt:lpstr>
      <vt:lpstr>Gill Sans MT</vt:lpstr>
      <vt:lpstr>Stentiga</vt:lpstr>
      <vt:lpstr>Wingdings</vt:lpstr>
      <vt:lpstr>Title1</vt:lpstr>
      <vt:lpstr>Title2</vt:lpstr>
      <vt:lpstr>content01</vt:lpstr>
      <vt:lpstr>Content02</vt:lpstr>
      <vt:lpstr>code01</vt:lpstr>
      <vt:lpstr>Thankyou</vt:lpstr>
      <vt:lpstr>AI编译器-系列之PyTorch</vt:lpstr>
      <vt:lpstr>PowerPoint 演示文稿</vt:lpstr>
      <vt:lpstr>PowerPoint 演示文稿</vt:lpstr>
      <vt:lpstr>PowerPoint 演示文稿</vt:lpstr>
      <vt:lpstr>PyTorch Eager Mode</vt:lpstr>
      <vt:lpstr>PowerPoint 演示文稿</vt:lpstr>
      <vt:lpstr>PowerPoint 演示文稿</vt:lpstr>
      <vt:lpstr>PowerPoint 演示文稿</vt:lpstr>
      <vt:lpstr>获取计算图的主要方式</vt:lpstr>
      <vt:lpstr>获取计算图的主要方式 (I)</vt:lpstr>
      <vt:lpstr>获取计算图的主要方式 (I)</vt:lpstr>
      <vt:lpstr>获取计算图的主要方式 (II)</vt:lpstr>
      <vt:lpstr>获取计算图的主要方式 (II)</vt:lpstr>
      <vt:lpstr>PyTorch 编译的尝试</vt:lpstr>
      <vt:lpstr>PowerPoint 演示文稿</vt:lpstr>
      <vt:lpstr>TorchScript</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How JIT work</vt:lpstr>
      <vt:lpstr>TorchScript Pros and Cons</vt:lpstr>
      <vt:lpstr>PowerPoint 演示文稿</vt:lpstr>
      <vt:lpstr>Design Principles</vt:lpstr>
      <vt:lpstr>TORCH.FX NODE SEMANTICS</vt:lpstr>
      <vt:lpstr>TORCH.FX IR</vt:lpstr>
      <vt:lpstr>TORCH.FX Example</vt:lpstr>
      <vt:lpstr>TORCH.FX Pros and Cons</vt:lpstr>
      <vt:lpstr>PowerPoint 演示文稿</vt:lpstr>
      <vt:lpstr>LazyTensor Principle</vt:lpstr>
      <vt:lpstr>LazyTensor Demo</vt:lpstr>
      <vt:lpstr>Graph Compilation and Execution and LazyTensor Barrier</vt:lpstr>
      <vt:lpstr>Graph Compilation and Execution and LazyTensor Barrier</vt:lpstr>
      <vt:lpstr>LazyTensor Pros and Cons</vt:lpstr>
      <vt:lpstr>LazyTensor Pros and Cons</vt:lpstr>
      <vt:lpstr>Comparation</vt:lpstr>
      <vt:lpstr>PowerPoint 演示文稿</vt:lpstr>
      <vt:lpstr>PowerPoint 演示文稿</vt:lpstr>
      <vt:lpstr>PowerPoint 演示文稿</vt:lpstr>
      <vt:lpstr>PowerPoint 演示文稿</vt:lpstr>
      <vt:lpstr>什么是Dynamo</vt:lpstr>
      <vt:lpstr>Python 执行机制</vt:lpstr>
      <vt:lpstr>Python 执行机制</vt:lpstr>
      <vt:lpstr>Dynamo实现原理</vt:lpstr>
      <vt:lpstr>PowerPoint 演示文稿</vt:lpstr>
      <vt:lpstr>Inference</vt:lpstr>
      <vt:lpstr>PowerPoint 演示文稿</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COE延伸拉美北地区部试点小结：COE和HRBP协同关系</dc:title>
  <dc:creator>c00123705</dc:creator>
  <cp:lastModifiedBy>zomi</cp:lastModifiedBy>
  <cp:revision>5069</cp:revision>
  <dcterms:created xsi:type="dcterms:W3CDTF">2015-01-14T10:38:57Z</dcterms:created>
  <dcterms:modified xsi:type="dcterms:W3CDTF">2022-12-10T14:24:38Z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s_pID_725343">
    <vt:lpwstr>(4)+mRI5gXQHovmfVtvGi8YEj8MNucGyGqF6+S9e0Cq/oHdRt7j1cQpCgfR2wT34wXo3ifSLdp2_x000d_
yKWO99KTItGSQ+TlzeBGJwsp349jT3IYFg4uIIAGN1Sr6+zVCJQ83zqXieIpRC0ddyp00XIe_x000d_
AGQKlhgmFM3HQOYoMc7WxtsaVOvJxMXiHg0qf/nNhokoPB4Wp9r/kNZ90e1txeJqHcJWACTu_x000d_
VqQv5ACQ2nD4EZ87NP</vt:lpwstr>
  </property>
  <property fmtid="{D5CDD505-2E9C-101B-9397-08002B2CF9AE}" pid="3" name="_ms_pID_7253431">
    <vt:lpwstr>px3Ik0ZLGzfQzcCJsqyA3kvMOARvCMBL8Dhd75pjtmUV1aC6+8Ocxe_x000d_
bTa5I8Vdm6Kj28DsD6+YWqoh2lvpINNVtub7jghbMZ2e2pMxL4FAIVSA3xq1LicoEfUbh+E3_x000d_
+mvpI/wSYvDz2t8u1JHubKvNV7JNQUiW7iXzGhZb8OEDRGzgpz/C2sKYFd3zk/zuyM8TKKtY_x000d_
I+kyilpsAB3ZpR2buezpdf7vRdHbktFqV01V</vt:lpwstr>
  </property>
  <property fmtid="{D5CDD505-2E9C-101B-9397-08002B2CF9AE}" pid="4" name="_ms_pID_7253432">
    <vt:lpwstr>bPscNl73h+KBMIOAsGC5BjFPwGo4c9Erl1dl_x000d_
vs9OFVH4nUw6/t2aDq73yszRyL3FPUhqCxmmmuwVQHBnVOI56+ChAskHL52OZcAKavGhiXII_x000d_
aFSH+fQOLCuyhbAuBRYHGK3Tn2LIm/L/CRUstyABzM1b5HQdNsEncFPMhWribToTFsuj6hAo_x000d_
mvmyMQyM4tgghZnUKjGMVJQFQC0Bt2gS/+gcFl+EcP/wCA/uiZjETW</vt:lpwstr>
  </property>
  <property fmtid="{D5CDD505-2E9C-101B-9397-08002B2CF9AE}" pid="5" name="_ms_pID_7253433">
    <vt:lpwstr>9m</vt:lpwstr>
  </property>
  <property fmtid="{D5CDD505-2E9C-101B-9397-08002B2CF9AE}" pid="6" name="_new_ms_pID_72543">
    <vt:lpwstr>(4)hSH1c7EeH9DQqfYMTIReoPFik6LFaxH3KwskLNIU0YKIhjwHvVEjrpLWRqV7uIyGpejSF8KM
sv86SGgn9Ir3TkqYRrjdIwEgKGc4A/21HNjhA2K4aoeLYit94NfPUr2W3WEAwlLGrM1fDZ2+
VFZBqGvXyVklZplNn/LLsIUC6LHdqFRGfGSjLAeWNtF9b8dKkx0pCePVo4XRx0wmYPE7Ybyl
GTFmfROjjlVgxbal9i</vt:lpwstr>
  </property>
  <property fmtid="{D5CDD505-2E9C-101B-9397-08002B2CF9AE}" pid="7" name="_new_ms_pID_725431">
    <vt:lpwstr>e2wsJP4jz6HOGlkmsPr9lrGo1kEdZbvIAvT2sHKPFPy1mAMY17K9yP
q0z7h3Mbp3oHCSWtHsGqtMZGqCtdNXLFH4qkTcCVLG6h+BsdkQxjO07TYTq5Xj8+TJlSzdNN
pMLgrzfz+fBNdlRPF7WOfUxHtG9eDQfvfWuoRi3/et3FopfT6kW3iU3/ejNmFH4uNHwRL6EZ
AI10ZwDNh7NCRWyFwLeK4XdI6tcHp0GpM6H/</vt:lpwstr>
  </property>
  <property fmtid="{D5CDD505-2E9C-101B-9397-08002B2CF9AE}" pid="8" name="_new_ms_pID_725432">
    <vt:lpwstr>nQWu2vqa8qQgkzWaIlPHeRTXlXVESk0CZtQj
TDR3P43mY6wtoRSu00px5Wvzs2/uQ46qlskKVa3qN1K2L/UbjqmW7xRYkNOqqXgDZyPVEPp0
5u9vElhisHqgikUkqWfNvQqUVCqjQjfv7x2S59f1cW3HusQjGp822jmIOkOLJhq/XkGFSwz0
mJ4ECIZN4vmZcUSKwGbG2hxH/RQgoDyJx3IqMvPJstAjkAnmymPksH</vt:lpwstr>
  </property>
  <property fmtid="{D5CDD505-2E9C-101B-9397-08002B2CF9AE}" pid="9" name="_new_ms_pID_725433">
    <vt:lpwstr>/MFPS8s5615+AVDMpW
6G8LCA==</vt:lpwstr>
  </property>
  <property fmtid="{D5CDD505-2E9C-101B-9397-08002B2CF9AE}" pid="10" name="_2015_ms_pID_725343">
    <vt:lpwstr>(3)zMsu/D25T2549d4QwE/oB6Z3XT7Unuaugg9BbDn5SnyEftC7v3E9spTa1olQkAXsJ9oT7h2Z
Jt8YNy5B9OKOHsrp28hovBtFwQzGWnvf+nShjaUK66j1hVLwD8UGIpbL0t54/PLP6pmQTNl7
2AFreNXTUy4ADSEZkjM3+KP0iSp5FOg2DEt6ChWCxV2UD3ha78Wlic5m4ZrgUGFu2gxAVNyC
JNXz8rGA/UHsXeZLey</vt:lpwstr>
  </property>
  <property fmtid="{D5CDD505-2E9C-101B-9397-08002B2CF9AE}" pid="11" name="_2015_ms_pID_7253431">
    <vt:lpwstr>vw3TuZxZ2fdgMi8rilaYZ7yzdKxXjyfqpdLzw8KTF661sk0erWWMKK
/U4ZcB2Acg/VLjCtxWaPIOEI7zDD3AL8ihu4Z9IOGLXbTzB7eo8CO28VAwtZlTG2MdnkKGRA
3Sfz3JlXufjSwBr3HhN+ss+9pzDdjdMlli8VnecsMywf8v0d5noa2fsX1ZOzNNjp9mvfXS+G
ro6le3DgV0YYx7/s1z9EupudmxnZcgJ4EiqW</vt:lpwstr>
  </property>
  <property fmtid="{D5CDD505-2E9C-101B-9397-08002B2CF9AE}" pid="12" name="_2015_ms_pID_7253432">
    <vt:lpwstr>569ERqO/0SOjte7AUc5Ky+HfaoCatQdKNFLv
JmoHm1l4UzSAh5FH05nwEWqwSArKcrCn3FK4iHe+e/HPJp5DnnQ=</vt:lpwstr>
  </property>
  <property fmtid="{D5CDD505-2E9C-101B-9397-08002B2CF9AE}" pid="13" name="_readonly">
    <vt:lpwstr/>
  </property>
  <property fmtid="{D5CDD505-2E9C-101B-9397-08002B2CF9AE}" pid="14" name="_change">
    <vt:lpwstr/>
  </property>
  <property fmtid="{D5CDD505-2E9C-101B-9397-08002B2CF9AE}" pid="15" name="_full-control">
    <vt:lpwstr/>
  </property>
  <property fmtid="{D5CDD505-2E9C-101B-9397-08002B2CF9AE}" pid="16" name="sflag">
    <vt:lpwstr>1582504316</vt:lpwstr>
  </property>
</Properties>
</file>